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04" r:id="rId1"/>
  </p:sldMasterIdLst>
  <p:notesMasterIdLst>
    <p:notesMasterId r:id="rId23"/>
  </p:notesMasterIdLst>
  <p:handoutMasterIdLst>
    <p:handoutMasterId r:id="rId24"/>
  </p:handoutMasterIdLst>
  <p:sldIdLst>
    <p:sldId id="256" r:id="rId2"/>
    <p:sldId id="414" r:id="rId3"/>
    <p:sldId id="415" r:id="rId4"/>
    <p:sldId id="389" r:id="rId5"/>
    <p:sldId id="428" r:id="rId6"/>
    <p:sldId id="367" r:id="rId7"/>
    <p:sldId id="398" r:id="rId8"/>
    <p:sldId id="426" r:id="rId9"/>
    <p:sldId id="417" r:id="rId10"/>
    <p:sldId id="418" r:id="rId11"/>
    <p:sldId id="419" r:id="rId12"/>
    <p:sldId id="424" r:id="rId13"/>
    <p:sldId id="429" r:id="rId14"/>
    <p:sldId id="425" r:id="rId15"/>
    <p:sldId id="427" r:id="rId16"/>
    <p:sldId id="430" r:id="rId17"/>
    <p:sldId id="433" r:id="rId18"/>
    <p:sldId id="423" r:id="rId19"/>
    <p:sldId id="339" r:id="rId20"/>
    <p:sldId id="431" r:id="rId21"/>
    <p:sldId id="432" r:id="rId22"/>
  </p:sldIdLst>
  <p:sldSz cx="12188825" cy="6858000"/>
  <p:notesSz cx="7019925" cy="9305925"/>
  <p:custDataLst>
    <p:tags r:id="rId25"/>
  </p:custDataLst>
  <p:defaultTextStyle>
    <a:defPPr>
      <a:defRPr lang="en-US"/>
    </a:defPPr>
    <a:lvl1pPr marL="0" algn="l" defTabSz="91425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29" algn="l" defTabSz="91425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57" algn="l" defTabSz="91425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88" algn="l" defTabSz="91425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17" algn="l" defTabSz="91425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46" algn="l" defTabSz="91425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74" algn="l" defTabSz="91425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904" algn="l" defTabSz="91425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033" algn="l" defTabSz="91425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1B953EB-9B67-4BA2-B14E-C40260FA1E9C}">
          <p14:sldIdLst>
            <p14:sldId id="256"/>
          </p14:sldIdLst>
        </p14:section>
        <p14:section name="Problem Statement" id="{D50BF47D-B275-4826-BE0C-D49E0837C66E}">
          <p14:sldIdLst>
            <p14:sldId id="414"/>
            <p14:sldId id="415"/>
            <p14:sldId id="389"/>
            <p14:sldId id="428"/>
          </p14:sldIdLst>
        </p14:section>
        <p14:section name="Business Value" id="{A39F14F4-2A6F-4D0F-BE9C-BEF133F3E870}">
          <p14:sldIdLst>
            <p14:sldId id="367"/>
            <p14:sldId id="398"/>
            <p14:sldId id="426"/>
          </p14:sldIdLst>
        </p14:section>
        <p14:section name="Solution on Oracle Cloud" id="{9081DC41-B2DE-4B8C-A9CD-07F2C9A4F30F}">
          <p14:sldIdLst>
            <p14:sldId id="417"/>
            <p14:sldId id="418"/>
            <p14:sldId id="419"/>
            <p14:sldId id="424"/>
            <p14:sldId id="429"/>
            <p14:sldId id="425"/>
            <p14:sldId id="427"/>
            <p14:sldId id="430"/>
            <p14:sldId id="433"/>
          </p14:sldIdLst>
        </p14:section>
        <p14:section name="Next Steps" id="{3CAD27FD-7DD5-4D06-AD1D-52B645686964}">
          <p14:sldIdLst>
            <p14:sldId id="423"/>
            <p14:sldId id="339"/>
          </p14:sldIdLst>
        </p14:section>
        <p14:section name="APPENDIX" id="{31AEB36F-7B05-485A-9517-EFCD5D40F30F}">
          <p14:sldIdLst>
            <p14:sldId id="431"/>
            <p14:sldId id="43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3720" userDrawn="1">
          <p15:clr>
            <a:srgbClr val="A4A3A4"/>
          </p15:clr>
        </p15:guide>
        <p15:guide id="3" orient="horz" pos="960">
          <p15:clr>
            <a:srgbClr val="A4A3A4"/>
          </p15:clr>
        </p15:guide>
        <p15:guide id="4" orient="horz" pos="1248">
          <p15:clr>
            <a:srgbClr val="A4A3A4"/>
          </p15:clr>
        </p15:guide>
        <p15:guide id="5" pos="3839">
          <p15:clr>
            <a:srgbClr val="A4A3A4"/>
          </p15:clr>
        </p15:guide>
        <p15:guide id="6" pos="7343">
          <p15:clr>
            <a:srgbClr val="A4A3A4"/>
          </p15:clr>
        </p15:guide>
        <p15:guide id="7" pos="3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31" userDrawn="1">
          <p15:clr>
            <a:srgbClr val="A4A3A4"/>
          </p15:clr>
        </p15:guide>
        <p15:guide id="2" pos="221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PATWARD" initials="V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B8E86A"/>
    <a:srgbClr val="FF0000"/>
    <a:srgbClr val="FFFF00"/>
    <a:srgbClr val="8A133B"/>
    <a:srgbClr val="FFFFCC"/>
    <a:srgbClr val="789ED6"/>
    <a:srgbClr val="21C5FF"/>
    <a:srgbClr val="5E8BCE"/>
    <a:srgbClr val="8DA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5" autoAdjust="0"/>
    <p:restoredTop sz="94629" autoAdjust="0"/>
  </p:normalViewPr>
  <p:slideViewPr>
    <p:cSldViewPr snapToGrid="0">
      <p:cViewPr varScale="1">
        <p:scale>
          <a:sx n="66" d="100"/>
          <a:sy n="66" d="100"/>
        </p:scale>
        <p:origin x="-714" y="-96"/>
      </p:cViewPr>
      <p:guideLst>
        <p:guide orient="horz" pos="2160"/>
        <p:guide orient="horz" pos="3720"/>
        <p:guide orient="horz" pos="960"/>
        <p:guide orient="horz" pos="1248"/>
        <p:guide pos="3839"/>
        <p:guide pos="7343"/>
        <p:guide pos="335"/>
      </p:guideLst>
    </p:cSldViewPr>
  </p:slideViewPr>
  <p:outlineViewPr>
    <p:cViewPr>
      <p:scale>
        <a:sx n="33" d="100"/>
        <a:sy n="33" d="100"/>
      </p:scale>
      <p:origin x="0" y="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3468"/>
    </p:cViewPr>
  </p:sorterViewPr>
  <p:notesViewPr>
    <p:cSldViewPr snapToGrid="0">
      <p:cViewPr varScale="1">
        <p:scale>
          <a:sx n="54" d="100"/>
          <a:sy n="54" d="100"/>
        </p:scale>
        <p:origin x="-2856" y="-108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11111111111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krbhat\Documents\Oracle\Q2%20FY18\Proposal%20Factory\Business%20Case\Cloud%20TCO%20and%20Business%20Case%20TK%20model%20v6%20LARGE%20UC%20PaaS%201Nov2017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krbhat\Documents\Oracle\Q2%20FY18\Proposal%20Factory\Business%20Case\Cloud%20TCO%20and%20Business%20Case%20TK%20model%20v4%20LARGE%20PaaS%2027Sep2017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1111111112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krbhat\Documents\Oracle\Q2%20FY18\Proposal%20Factory\Business%20Case\Cloud%20TCO%20and%20Business%20Case%20TK%20model%20v6%20SMALL%20UC%20IaaS%20only%201Nov20172017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krbhat\Documents\Oracle\Q2%20FY18\Proposal%20Factory\Business%20Case\Cloud%20TCO%20and%20Business%20Case%20TK%20model%20v6%20SMALL%20UC%20IaaS%20only%201Nov20172017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krbhat\Documents\Oracle\Q1%20FY18\Proposal%20Factory\Business%20Case\Cloud%20TCO%20and%20Business%20Case%20TK%20model%20v2%20SMALL%20IaaS%20only%2023Jun2017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krbhat\Documents\Oracle\Q2%20FY18\Proposal%20Factory\Business%20Case\Cloud%20TCO%20and%20Business%20Case%20TK%20model%20v6%20MEDIUM%20UC%20IaaS%20only%201Nov2017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krbhat\Documents\Oracle\Q2%20FY18\Proposal%20Factory\Business%20Case\Cloud%20TCO%20and%20Business%20Case%20TK%20model%20v6%20MEDIUM%20UC%20IaaS%20only%201Nov2017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krbhat\Documents\Oracle\Q1%20FY18\Proposal%20Factory\Business%20Case\Cloud%20TCO%20and%20Business%20Case%20TK%20model%20v2%20MEDIUM%20IaaS%20only%20v1.1%2029Jun2017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vikrbhat\Documents\Oracle\Q2%20FY18\Proposal%20Factory\Business%20Case\Cloud%20TCO%20and%20Business%20Case%20TK%20model%20v6%20LARGE%20UC%20PaaS%201Nov201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EBS Purchasing History</c:v>
                </c:pt>
              </c:strCache>
            </c:strRef>
          </c:tx>
          <c:cat>
            <c:strRef>
              <c:f>Sheet1!$A$2:$A$11</c:f>
              <c:strCache>
                <c:ptCount val="10"/>
                <c:pt idx="0">
                  <c:v>Enterprise Asset Management</c:v>
                </c:pt>
                <c:pt idx="1">
                  <c:v>Self-Service Work Requests</c:v>
                </c:pt>
                <c:pt idx="2">
                  <c:v>Inventory Management</c:v>
                </c:pt>
                <c:pt idx="3">
                  <c:v>Warehouse Management</c:v>
                </c:pt>
                <c:pt idx="4">
                  <c:v>Advanced Pricing</c:v>
                </c:pt>
                <c:pt idx="5">
                  <c:v>Application Object Library</c:v>
                </c:pt>
                <c:pt idx="6">
                  <c:v>Receivables/Revenue Accounting</c:v>
                </c:pt>
                <c:pt idx="7">
                  <c:v>Payables</c:v>
                </c:pt>
                <c:pt idx="8">
                  <c:v>Assets</c:v>
                </c:pt>
                <c:pt idx="9">
                  <c:v>Alert</c:v>
                </c:pt>
              </c:strCache>
            </c:strRef>
          </c:cat>
          <c:val>
            <c:numRef>
              <c:f>Sheet1!$B$2:$B$11</c:f>
              <c:numCache>
                <c:formatCode>#,##0</c:formatCode>
                <c:ptCount val="10"/>
                <c:pt idx="0">
                  <c:v>0</c:v>
                </c:pt>
                <c:pt idx="1">
                  <c:v>31937</c:v>
                </c:pt>
                <c:pt idx="2">
                  <c:v>0</c:v>
                </c:pt>
                <c:pt idx="3">
                  <c:v>97742</c:v>
                </c:pt>
                <c:pt idx="4">
                  <c:v>15742</c:v>
                </c:pt>
                <c:pt idx="5">
                  <c:v>0</c:v>
                </c:pt>
                <c:pt idx="6">
                  <c:v>22847</c:v>
                </c:pt>
                <c:pt idx="7">
                  <c:v>23395</c:v>
                </c:pt>
                <c:pt idx="8">
                  <c:v>19652</c:v>
                </c:pt>
                <c:pt idx="9">
                  <c:v>35422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67-4CB2-95C0-27CEC9728C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/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'Proposal BV'!$C$12</c:f>
          <c:strCache>
            <c:ptCount val="1"/>
            <c:pt idx="0">
              <c:v>$14.2 M</c:v>
            </c:pt>
          </c:strCache>
        </c:strRef>
      </c:tx>
      <c:layout>
        <c:manualLayout>
          <c:xMode val="edge"/>
          <c:yMode val="edge"/>
          <c:x val="0.33796706401283172"/>
          <c:y val="2.7017377138202559E-2"/>
        </c:manualLayout>
      </c:layout>
      <c:overlay val="1"/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510268562401265E-2"/>
          <c:y val="3.8274059492563434E-2"/>
          <c:w val="0.86097946287519744"/>
          <c:h val="0.89177230971128618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'Proposal BV'!$A$6</c:f>
              <c:strCache>
                <c:ptCount val="1"/>
                <c:pt idx="0">
                  <c:v>Support &amp; Services</c:v>
                </c:pt>
              </c:strCache>
            </c:strRef>
          </c:tx>
          <c:spPr>
            <a:solidFill>
              <a:srgbClr val="38BEE8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'Proposal BV'!$C$2</c:f>
              <c:strCache>
                <c:ptCount val="1"/>
                <c:pt idx="0">
                  <c:v>Oracle Cloud</c:v>
                </c:pt>
              </c:strCache>
            </c:strRef>
          </c:cat>
          <c:val>
            <c:numRef>
              <c:f>'Proposal BV'!$C$6</c:f>
              <c:numCache>
                <c:formatCode>#,##0,_);[Red]\("$"#,##0,\)</c:formatCode>
                <c:ptCount val="1"/>
                <c:pt idx="0">
                  <c:v>5130695.6640625</c:v>
                </c:pt>
              </c:numCache>
            </c:numRef>
          </c:val>
        </c:ser>
        <c:ser>
          <c:idx val="1"/>
          <c:order val="1"/>
          <c:tx>
            <c:strRef>
              <c:f>'Proposal BV'!$A$5</c:f>
              <c:strCache>
                <c:ptCount val="1"/>
                <c:pt idx="0">
                  <c:v>People</c:v>
                </c:pt>
              </c:strCache>
            </c:strRef>
          </c:tx>
          <c:spPr>
            <a:solidFill>
              <a:srgbClr val="9591DB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'Proposal BV'!$C$2</c:f>
              <c:strCache>
                <c:ptCount val="1"/>
                <c:pt idx="0">
                  <c:v>Oracle Cloud</c:v>
                </c:pt>
              </c:strCache>
            </c:strRef>
          </c:cat>
          <c:val>
            <c:numRef>
              <c:f>'Proposal BV'!$C$5</c:f>
              <c:numCache>
                <c:formatCode>#,##0,_);[Red]\("$"#,##0,\)</c:formatCode>
                <c:ptCount val="1"/>
                <c:pt idx="0">
                  <c:v>4202492.4691428319</c:v>
                </c:pt>
              </c:numCache>
            </c:numRef>
          </c:val>
        </c:ser>
        <c:ser>
          <c:idx val="0"/>
          <c:order val="2"/>
          <c:tx>
            <c:strRef>
              <c:f>'Proposal BV'!$A$4</c:f>
              <c:strCache>
                <c:ptCount val="1"/>
                <c:pt idx="0">
                  <c:v>Cloud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dLbl>
              <c:idx val="0"/>
              <c:layout>
                <c:manualLayout>
                  <c:x val="-5.0125293499380932E-3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>
                    <a:solidFill>
                      <a:srgbClr val="0070C0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'Proposal BV'!$C$2</c:f>
              <c:strCache>
                <c:ptCount val="1"/>
                <c:pt idx="0">
                  <c:v>Oracle Cloud</c:v>
                </c:pt>
              </c:strCache>
            </c:strRef>
          </c:cat>
          <c:val>
            <c:numRef>
              <c:f>'Proposal BV'!$C$4</c:f>
              <c:numCache>
                <c:formatCode>#,##0,_);[Red]\("$"#,##0,\)</c:formatCode>
                <c:ptCount val="1"/>
                <c:pt idx="0">
                  <c:v>4891080.8160000024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06416000"/>
        <c:axId val="106417536"/>
      </c:barChart>
      <c:catAx>
        <c:axId val="106416000"/>
        <c:scaling>
          <c:orientation val="minMax"/>
        </c:scaling>
        <c:delete val="1"/>
        <c:axPos val="b"/>
        <c:majorTickMark val="none"/>
        <c:minorTickMark val="none"/>
        <c:tickLblPos val="nextTo"/>
        <c:crossAx val="106417536"/>
        <c:crosses val="autoZero"/>
        <c:auto val="1"/>
        <c:lblAlgn val="ctr"/>
        <c:lblOffset val="100"/>
        <c:noMultiLvlLbl val="0"/>
      </c:catAx>
      <c:valAx>
        <c:axId val="106417536"/>
        <c:scaling>
          <c:orientation val="minMax"/>
          <c:max val="20000000"/>
          <c:min val="0"/>
        </c:scaling>
        <c:delete val="1"/>
        <c:axPos val="l"/>
        <c:numFmt formatCode="#,##0,_);[Red]\(&quot;$&quot;#,##0,\)" sourceLinked="1"/>
        <c:majorTickMark val="none"/>
        <c:minorTickMark val="none"/>
        <c:tickLblPos val="nextTo"/>
        <c:crossAx val="10641600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'Proposal BV'!$B$12</c:f>
          <c:strCache>
            <c:ptCount val="1"/>
            <c:pt idx="0">
              <c:v>$18.6 M</c:v>
            </c:pt>
          </c:strCache>
        </c:strRef>
      </c:tx>
      <c:layout>
        <c:manualLayout>
          <c:xMode val="edge"/>
          <c:yMode val="edge"/>
          <c:x val="0.32337962962962963"/>
          <c:y val="1.9252873563218389E-2"/>
        </c:manualLayout>
      </c:layout>
      <c:overlay val="1"/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510268562401265E-2"/>
          <c:y val="3.0543304522851054E-2"/>
          <c:w val="0.86097946287519744"/>
          <c:h val="0.8944009004802016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'Proposal BV'!$A$6</c:f>
              <c:strCache>
                <c:ptCount val="1"/>
                <c:pt idx="0">
                  <c:v>Support &amp; Services</c:v>
                </c:pt>
              </c:strCache>
            </c:strRef>
          </c:tx>
          <c:spPr>
            <a:solidFill>
              <a:srgbClr val="38BEE8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'Proposal BV'!$B$12</c:f>
              <c:numCache>
                <c:formatCode>"$"#0.0,,_)\M;[Red]\("$"#0.0,,_)\M</c:formatCode>
                <c:ptCount val="1"/>
                <c:pt idx="0">
                  <c:v>18575576.406444378</c:v>
                </c:pt>
              </c:numCache>
            </c:numRef>
          </c:cat>
          <c:val>
            <c:numRef>
              <c:f>'Proposal BV'!$B$6</c:f>
              <c:numCache>
                <c:formatCode>#,##0,_);[Red]\("$"#,##0,\)</c:formatCode>
                <c:ptCount val="1"/>
                <c:pt idx="0">
                  <c:v>5720357.1969843749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C33-46F9-98DA-0269B98DD112}"/>
            </c:ext>
          </c:extLst>
        </c:ser>
        <c:ser>
          <c:idx val="1"/>
          <c:order val="1"/>
          <c:tx>
            <c:strRef>
              <c:f>'Proposal BV'!$A$5</c:f>
              <c:strCache>
                <c:ptCount val="1"/>
                <c:pt idx="0">
                  <c:v>People</c:v>
                </c:pt>
              </c:strCache>
            </c:strRef>
          </c:tx>
          <c:spPr>
            <a:solidFill>
              <a:srgbClr val="9591DB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'Proposal BV'!$B$12</c:f>
              <c:numCache>
                <c:formatCode>"$"#0.0,,_)\M;[Red]\("$"#0.0,,_)\M</c:formatCode>
                <c:ptCount val="1"/>
                <c:pt idx="0">
                  <c:v>18575576.406444378</c:v>
                </c:pt>
              </c:numCache>
            </c:numRef>
          </c:cat>
          <c:val>
            <c:numRef>
              <c:f>'Proposal BV'!$B$5</c:f>
              <c:numCache>
                <c:formatCode>#,##0,_);[Red]\("$"#,##0,\)</c:formatCode>
                <c:ptCount val="1"/>
                <c:pt idx="0">
                  <c:v>9014918.8058600016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C33-46F9-98DA-0269B98DD112}"/>
            </c:ext>
          </c:extLst>
        </c:ser>
        <c:ser>
          <c:idx val="0"/>
          <c:order val="2"/>
          <c:tx>
            <c:strRef>
              <c:f>'Proposal BV'!$A$3</c:f>
              <c:strCache>
                <c:ptCount val="1"/>
                <c:pt idx="0">
                  <c:v>HW + Datacenter + Infra SW</c:v>
                </c:pt>
              </c:strCache>
            </c:strRef>
          </c:tx>
          <c:spPr>
            <a:solidFill>
              <a:srgbClr val="FF5757"/>
            </a:solidFill>
            <a:ln w="9525"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'Proposal BV'!$B$12</c:f>
              <c:numCache>
                <c:formatCode>"$"#0.0,,_)\M;[Red]\("$"#0.0,,_)\M</c:formatCode>
                <c:ptCount val="1"/>
                <c:pt idx="0">
                  <c:v>18575576.406444378</c:v>
                </c:pt>
              </c:numCache>
            </c:numRef>
          </c:cat>
          <c:val>
            <c:numRef>
              <c:f>'Proposal BV'!$B$3</c:f>
              <c:numCache>
                <c:formatCode>#,##0,_);[Red]\("$"#,##0,\)</c:formatCode>
                <c:ptCount val="1"/>
                <c:pt idx="0">
                  <c:v>3840300.4035999998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C33-46F9-98DA-0269B98DD1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99664256"/>
        <c:axId val="99665792"/>
      </c:barChart>
      <c:catAx>
        <c:axId val="99664256"/>
        <c:scaling>
          <c:orientation val="minMax"/>
        </c:scaling>
        <c:delete val="1"/>
        <c:axPos val="b"/>
        <c:numFmt formatCode="&quot;$&quot;#0.0,,_)\M;[Red]\(&quot;$&quot;#0.0,,_)\M" sourceLinked="1"/>
        <c:majorTickMark val="none"/>
        <c:minorTickMark val="none"/>
        <c:tickLblPos val="nextTo"/>
        <c:crossAx val="99665792"/>
        <c:crosses val="autoZero"/>
        <c:auto val="1"/>
        <c:lblAlgn val="ctr"/>
        <c:lblOffset val="100"/>
        <c:noMultiLvlLbl val="0"/>
      </c:catAx>
      <c:valAx>
        <c:axId val="99665792"/>
        <c:scaling>
          <c:orientation val="minMax"/>
          <c:max val="20000000"/>
          <c:min val="0"/>
        </c:scaling>
        <c:delete val="1"/>
        <c:axPos val="l"/>
        <c:numFmt formatCode="#,##0,_);[Red]\(&quot;$&quot;#,##0,\)" sourceLinked="1"/>
        <c:majorTickMark val="none"/>
        <c:minorTickMark val="none"/>
        <c:tickLblPos val="nextTo"/>
        <c:crossAx val="996642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EBS Purchasing History</c:v>
                </c:pt>
              </c:strCache>
            </c:strRef>
          </c:tx>
          <c:cat>
            <c:strRef>
              <c:f>Sheet1!$A$2:$A$11</c:f>
              <c:strCache>
                <c:ptCount val="10"/>
                <c:pt idx="0">
                  <c:v>Enterprise Asset Management</c:v>
                </c:pt>
                <c:pt idx="1">
                  <c:v>Self-Service Work Requests</c:v>
                </c:pt>
                <c:pt idx="2">
                  <c:v>Inventory Management</c:v>
                </c:pt>
                <c:pt idx="3">
                  <c:v>Warehouse Management</c:v>
                </c:pt>
                <c:pt idx="4">
                  <c:v>Advanced Pricing</c:v>
                </c:pt>
                <c:pt idx="5">
                  <c:v>Application Object Library</c:v>
                </c:pt>
                <c:pt idx="6">
                  <c:v>Receivables/Revenue Accounting</c:v>
                </c:pt>
                <c:pt idx="7">
                  <c:v>Payables</c:v>
                </c:pt>
                <c:pt idx="8">
                  <c:v>Assets</c:v>
                </c:pt>
                <c:pt idx="9">
                  <c:v>Alert</c:v>
                </c:pt>
              </c:strCache>
            </c:strRef>
          </c:cat>
          <c:val>
            <c:numRef>
              <c:f>Sheet1!$B$2:$B$11</c:f>
              <c:numCache>
                <c:formatCode>#,##0</c:formatCode>
                <c:ptCount val="10"/>
                <c:pt idx="0">
                  <c:v>0</c:v>
                </c:pt>
                <c:pt idx="1">
                  <c:v>31937</c:v>
                </c:pt>
                <c:pt idx="2">
                  <c:v>0</c:v>
                </c:pt>
                <c:pt idx="3">
                  <c:v>97742</c:v>
                </c:pt>
                <c:pt idx="4">
                  <c:v>15742</c:v>
                </c:pt>
                <c:pt idx="5">
                  <c:v>0</c:v>
                </c:pt>
                <c:pt idx="6">
                  <c:v>22847</c:v>
                </c:pt>
                <c:pt idx="7">
                  <c:v>23395</c:v>
                </c:pt>
                <c:pt idx="8">
                  <c:v>19652</c:v>
                </c:pt>
                <c:pt idx="9">
                  <c:v>35422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67-4CB2-95C0-27CEC9728C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r"/>
      <c:layout/>
      <c:overlay val="0"/>
    </c:legend>
    <c:plotVisOnly val="1"/>
    <c:dispBlanksAs val="zero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'Proposal BV'!$D$14</c:f>
          <c:strCache>
            <c:ptCount val="1"/>
            <c:pt idx="0">
              <c:v>$1,771 K</c:v>
            </c:pt>
          </c:strCache>
        </c:strRef>
      </c:tx>
      <c:layout>
        <c:manualLayout>
          <c:xMode val="edge"/>
          <c:yMode val="edge"/>
          <c:x val="0.3114238845144357"/>
          <c:y val="8.4253062117235322E-2"/>
        </c:manualLayout>
      </c:layout>
      <c:overlay val="1"/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510268562401265E-2"/>
          <c:y val="0.4452714348206474"/>
          <c:w val="0.90626637423746692"/>
          <c:h val="0.48477471566054242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'Proposal BV'!$D$2</c:f>
              <c:strCache>
                <c:ptCount val="1"/>
                <c:pt idx="0">
                  <c:v>Oracle Cloud With Business Benefits</c:v>
                </c:pt>
              </c:strCache>
            </c:strRef>
          </c:tx>
          <c:spPr>
            <a:solidFill>
              <a:srgbClr val="47B0FF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dLbl>
              <c:idx val="0"/>
              <c:layout>
                <c:manualLayout>
                  <c:x val="1.0025058699876186E-2"/>
                  <c:y val="5.886681383370125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Lit>
              <c:ptCount val="1"/>
              <c:pt idx="0">
                <c:v>Oracle Cloud + Business Benefits</c:v>
              </c:pt>
            </c:strLit>
          </c:cat>
          <c:val>
            <c:numRef>
              <c:f>'Proposal BV'!$D$15</c:f>
              <c:numCache>
                <c:formatCode>#,##0,_);[Red]\("$"#,##0,\)</c:formatCode>
                <c:ptCount val="1"/>
                <c:pt idx="0">
                  <c:v>1770539.1179235256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89699072"/>
        <c:axId val="89701760"/>
      </c:barChart>
      <c:catAx>
        <c:axId val="89699072"/>
        <c:scaling>
          <c:orientation val="minMax"/>
        </c:scaling>
        <c:delete val="1"/>
        <c:axPos val="b"/>
        <c:majorTickMark val="none"/>
        <c:minorTickMark val="none"/>
        <c:tickLblPos val="nextTo"/>
        <c:crossAx val="89701760"/>
        <c:crosses val="autoZero"/>
        <c:auto val="1"/>
        <c:lblAlgn val="ctr"/>
        <c:lblOffset val="100"/>
        <c:noMultiLvlLbl val="0"/>
      </c:catAx>
      <c:valAx>
        <c:axId val="89701760"/>
        <c:scaling>
          <c:orientation val="minMax"/>
        </c:scaling>
        <c:delete val="1"/>
        <c:axPos val="l"/>
        <c:numFmt formatCode="#,##0,_);[Red]\(&quot;$&quot;#,##0,\)" sourceLinked="1"/>
        <c:majorTickMark val="none"/>
        <c:minorTickMark val="none"/>
        <c:tickLblPos val="nextTo"/>
        <c:crossAx val="896990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'Proposal BV'!$C$14</c:f>
          <c:strCache>
            <c:ptCount val="1"/>
            <c:pt idx="0">
              <c:v>$2,222 K</c:v>
            </c:pt>
          </c:strCache>
        </c:strRef>
      </c:tx>
      <c:layout>
        <c:manualLayout>
          <c:xMode val="edge"/>
          <c:yMode val="edge"/>
          <c:x val="0.30324484179060951"/>
          <c:y val="7.5389107611548545E-2"/>
        </c:manualLayout>
      </c:layout>
      <c:overlay val="1"/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510268562401265E-2"/>
          <c:y val="0.26327405949256344"/>
          <c:w val="0.86097946287519744"/>
          <c:h val="0.66677230971128609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'Proposal BV'!$A$8</c:f>
              <c:strCache>
                <c:ptCount val="1"/>
                <c:pt idx="0">
                  <c:v>Support &amp; Services</c:v>
                </c:pt>
              </c:strCache>
            </c:strRef>
          </c:tx>
          <c:spPr>
            <a:solidFill>
              <a:srgbClr val="38BEE8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'Proposal BV'!$C$2</c:f>
              <c:strCache>
                <c:ptCount val="1"/>
                <c:pt idx="0">
                  <c:v>Oracle Cloud</c:v>
                </c:pt>
              </c:strCache>
            </c:strRef>
          </c:cat>
          <c:val>
            <c:numRef>
              <c:f>'Proposal BV'!$C$8</c:f>
              <c:numCache>
                <c:formatCode>#,##0,_);[Red]\("$"#,##0,\)</c:formatCode>
                <c:ptCount val="1"/>
                <c:pt idx="0">
                  <c:v>435286.28503124992</c:v>
                </c:pt>
              </c:numCache>
            </c:numRef>
          </c:val>
        </c:ser>
        <c:ser>
          <c:idx val="1"/>
          <c:order val="1"/>
          <c:tx>
            <c:strRef>
              <c:f>'Proposal BV'!$A$6</c:f>
              <c:strCache>
                <c:ptCount val="1"/>
                <c:pt idx="0">
                  <c:v>People</c:v>
                </c:pt>
              </c:strCache>
            </c:strRef>
          </c:tx>
          <c:spPr>
            <a:solidFill>
              <a:srgbClr val="9591DB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'Proposal BV'!$C$2</c:f>
              <c:strCache>
                <c:ptCount val="1"/>
                <c:pt idx="0">
                  <c:v>Oracle Cloud</c:v>
                </c:pt>
              </c:strCache>
            </c:strRef>
          </c:cat>
          <c:val>
            <c:numRef>
              <c:f>'Proposal BV'!$C$6</c:f>
              <c:numCache>
                <c:formatCode>#,##0,_);[Red]\("$"#,##0,\)</c:formatCode>
                <c:ptCount val="1"/>
                <c:pt idx="0">
                  <c:v>1713941.1108864001</c:v>
                </c:pt>
              </c:numCache>
            </c:numRef>
          </c:val>
        </c:ser>
        <c:ser>
          <c:idx val="0"/>
          <c:order val="2"/>
          <c:tx>
            <c:strRef>
              <c:f>'Proposal BV'!$A$4</c:f>
              <c:strCache>
                <c:ptCount val="1"/>
                <c:pt idx="0">
                  <c:v>Cloud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dLbl>
              <c:idx val="0"/>
              <c:layout>
                <c:manualLayout>
                  <c:x val="-5.0125293499380932E-3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>
                    <a:solidFill>
                      <a:srgbClr val="0070C0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'Proposal BV'!$C$2</c:f>
              <c:strCache>
                <c:ptCount val="1"/>
                <c:pt idx="0">
                  <c:v>Oracle Cloud</c:v>
                </c:pt>
              </c:strCache>
            </c:strRef>
          </c:cat>
          <c:val>
            <c:numRef>
              <c:f>'Proposal BV'!$C$4</c:f>
              <c:numCache>
                <c:formatCode>#,##0,_);[Red]\("$"#,##0,\)</c:formatCode>
                <c:ptCount val="1"/>
                <c:pt idx="0">
                  <c:v>73221.93600000006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05978112"/>
        <c:axId val="105984000"/>
      </c:barChart>
      <c:catAx>
        <c:axId val="105978112"/>
        <c:scaling>
          <c:orientation val="minMax"/>
        </c:scaling>
        <c:delete val="1"/>
        <c:axPos val="b"/>
        <c:majorTickMark val="none"/>
        <c:minorTickMark val="none"/>
        <c:tickLblPos val="nextTo"/>
        <c:crossAx val="105984000"/>
        <c:crosses val="autoZero"/>
        <c:auto val="1"/>
        <c:lblAlgn val="ctr"/>
        <c:lblOffset val="100"/>
        <c:noMultiLvlLbl val="0"/>
      </c:catAx>
      <c:valAx>
        <c:axId val="105984000"/>
        <c:scaling>
          <c:orientation val="minMax"/>
        </c:scaling>
        <c:delete val="1"/>
        <c:axPos val="l"/>
        <c:numFmt formatCode="#,##0,_);[Red]\(&quot;$&quot;#,##0,\)" sourceLinked="1"/>
        <c:majorTickMark val="none"/>
        <c:minorTickMark val="none"/>
        <c:tickLblPos val="nextTo"/>
        <c:crossAx val="1059781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$3,138 K</a:t>
            </a:r>
          </a:p>
        </c:rich>
      </c:tx>
      <c:layout>
        <c:manualLayout>
          <c:xMode val="edge"/>
          <c:yMode val="edge"/>
          <c:x val="0.3155935586176728"/>
          <c:y val="5.308508311461068E-2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6.9510268562401278E-2"/>
          <c:y val="3.0543304522851058E-2"/>
          <c:w val="0.86097946287519767"/>
          <c:h val="0.89440090048020149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'Proposal BV'!$A$8</c:f>
              <c:strCache>
                <c:ptCount val="1"/>
                <c:pt idx="0">
                  <c:v>Support &amp; Services</c:v>
                </c:pt>
              </c:strCache>
            </c:strRef>
          </c:tx>
          <c:spPr>
            <a:solidFill>
              <a:srgbClr val="38BEE8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1"/>
              <c:pt idx="0">
                <c:v>On-Premises</c:v>
              </c:pt>
            </c:strLit>
          </c:cat>
          <c:val>
            <c:numRef>
              <c:f>'Proposal BV'!$B$8</c:f>
              <c:numCache>
                <c:formatCode>#,##0,_);[Red]\("$"#,##0,\)</c:formatCode>
                <c:ptCount val="1"/>
                <c:pt idx="0">
                  <c:v>387286.28503124992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9DA-463C-B9F4-EEB8C1BA7DB4}"/>
            </c:ext>
          </c:extLst>
        </c:ser>
        <c:ser>
          <c:idx val="1"/>
          <c:order val="1"/>
          <c:tx>
            <c:strRef>
              <c:f>'Proposal BV'!$A$6</c:f>
              <c:strCache>
                <c:ptCount val="1"/>
                <c:pt idx="0">
                  <c:v>People</c:v>
                </c:pt>
              </c:strCache>
            </c:strRef>
          </c:tx>
          <c:spPr>
            <a:solidFill>
              <a:srgbClr val="9591DB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1"/>
              <c:pt idx="0">
                <c:v>On-Premises</c:v>
              </c:pt>
            </c:strLit>
          </c:cat>
          <c:val>
            <c:numRef>
              <c:f>'Proposal BV'!$B$6</c:f>
              <c:numCache>
                <c:formatCode>#,##0,_);[Red]\("$"#,##0,\)</c:formatCode>
                <c:ptCount val="1"/>
                <c:pt idx="0">
                  <c:v>2088842.8787820002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9DA-463C-B9F4-EEB8C1BA7DB4}"/>
            </c:ext>
          </c:extLst>
        </c:ser>
        <c:ser>
          <c:idx val="0"/>
          <c:order val="2"/>
          <c:tx>
            <c:strRef>
              <c:f>'Proposal BV'!$A$3</c:f>
              <c:strCache>
                <c:ptCount val="1"/>
                <c:pt idx="0">
                  <c:v>Hardware + Datacenter</c:v>
                </c:pt>
              </c:strCache>
            </c:strRef>
          </c:tx>
          <c:spPr>
            <a:solidFill>
              <a:srgbClr val="FF5757"/>
            </a:solidFill>
            <a:ln w="9525"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1"/>
              <c:pt idx="0">
                <c:v>On-Premises</c:v>
              </c:pt>
            </c:strLit>
          </c:cat>
          <c:val>
            <c:numRef>
              <c:f>'Proposal BV'!$B$3</c:f>
              <c:numCache>
                <c:formatCode>#,##0,_);[Red]\("$"#,##0,\)</c:formatCode>
                <c:ptCount val="1"/>
                <c:pt idx="0">
                  <c:v>572069.1176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9DA-463C-B9F4-EEB8C1BA7DB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06016128"/>
        <c:axId val="106034304"/>
      </c:barChart>
      <c:catAx>
        <c:axId val="106016128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one"/>
        <c:crossAx val="106034304"/>
        <c:crosses val="autoZero"/>
        <c:auto val="1"/>
        <c:lblAlgn val="ctr"/>
        <c:lblOffset val="100"/>
        <c:noMultiLvlLbl val="0"/>
      </c:catAx>
      <c:valAx>
        <c:axId val="106034304"/>
        <c:scaling>
          <c:orientation val="minMax"/>
        </c:scaling>
        <c:delete val="1"/>
        <c:axPos val="l"/>
        <c:numFmt formatCode="#,##0,_);[Red]\(&quot;$&quot;#,##0,\)" sourceLinked="1"/>
        <c:majorTickMark val="none"/>
        <c:minorTickMark val="none"/>
        <c:tickLblPos val="none"/>
        <c:crossAx val="1060161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'Proposal BV'!$C$14</c:f>
          <c:strCache>
            <c:ptCount val="1"/>
            <c:pt idx="0">
              <c:v>$3,385 K</c:v>
            </c:pt>
          </c:strCache>
        </c:strRef>
      </c:tx>
      <c:layout>
        <c:manualLayout>
          <c:xMode val="edge"/>
          <c:yMode val="edge"/>
          <c:x val="0.31481891586468358"/>
          <c:y val="3.372244094488188E-2"/>
        </c:manualLayout>
      </c:layout>
      <c:overlay val="1"/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510268562401265E-2"/>
          <c:y val="3.5496281714785652E-2"/>
          <c:w val="0.86097946287519744"/>
          <c:h val="0.89455008748906395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'Proposal BV'!$A$8</c:f>
              <c:strCache>
                <c:ptCount val="1"/>
                <c:pt idx="0">
                  <c:v>Support &amp; Services</c:v>
                </c:pt>
              </c:strCache>
            </c:strRef>
          </c:tx>
          <c:spPr>
            <a:solidFill>
              <a:srgbClr val="38BEE8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'Proposal BV'!$C$2</c:f>
              <c:strCache>
                <c:ptCount val="1"/>
                <c:pt idx="0">
                  <c:v>Oracle Cloud</c:v>
                </c:pt>
              </c:strCache>
            </c:strRef>
          </c:cat>
          <c:val>
            <c:numRef>
              <c:f>'Proposal BV'!$C$8</c:f>
              <c:numCache>
                <c:formatCode>#,##0,_);[Red]\("$"#,##0,\)</c:formatCode>
                <c:ptCount val="1"/>
                <c:pt idx="0">
                  <c:v>1119512.2885624999</c:v>
                </c:pt>
              </c:numCache>
            </c:numRef>
          </c:val>
        </c:ser>
        <c:ser>
          <c:idx val="1"/>
          <c:order val="1"/>
          <c:tx>
            <c:strRef>
              <c:f>'Proposal BV'!$A$6</c:f>
              <c:strCache>
                <c:ptCount val="1"/>
                <c:pt idx="0">
                  <c:v>People</c:v>
                </c:pt>
              </c:strCache>
            </c:strRef>
          </c:tx>
          <c:spPr>
            <a:solidFill>
              <a:srgbClr val="9591DB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'Proposal BV'!$C$2</c:f>
              <c:strCache>
                <c:ptCount val="1"/>
                <c:pt idx="0">
                  <c:v>Oracle Cloud</c:v>
                </c:pt>
              </c:strCache>
            </c:strRef>
          </c:cat>
          <c:val>
            <c:numRef>
              <c:f>'Proposal BV'!$C$6</c:f>
              <c:numCache>
                <c:formatCode>#,##0,_);[Red]\("$"#,##0,\)</c:formatCode>
                <c:ptCount val="1"/>
                <c:pt idx="0">
                  <c:v>2083442.6359296003</c:v>
                </c:pt>
              </c:numCache>
            </c:numRef>
          </c:val>
        </c:ser>
        <c:ser>
          <c:idx val="0"/>
          <c:order val="2"/>
          <c:tx>
            <c:strRef>
              <c:f>'Proposal BV'!$A$4</c:f>
              <c:strCache>
                <c:ptCount val="1"/>
                <c:pt idx="0">
                  <c:v>Cloud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dLbl>
              <c:idx val="0"/>
              <c:layout>
                <c:manualLayout>
                  <c:x val="-5.0125293499380932E-3"/>
                  <c:y val="0"/>
                </c:manualLayout>
              </c:layout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b="1">
                    <a:solidFill>
                      <a:srgbClr val="0070C0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'Proposal BV'!$C$2</c:f>
              <c:strCache>
                <c:ptCount val="1"/>
                <c:pt idx="0">
                  <c:v>Oracle Cloud</c:v>
                </c:pt>
              </c:strCache>
            </c:strRef>
          </c:cat>
          <c:val>
            <c:numRef>
              <c:f>'Proposal BV'!$C$4</c:f>
              <c:numCache>
                <c:formatCode>#,##0,_);[Red]\("$"#,##0,\)</c:formatCode>
                <c:ptCount val="1"/>
                <c:pt idx="0">
                  <c:v>181689.3600000001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90571520"/>
        <c:axId val="90573056"/>
      </c:barChart>
      <c:catAx>
        <c:axId val="90571520"/>
        <c:scaling>
          <c:orientation val="minMax"/>
        </c:scaling>
        <c:delete val="1"/>
        <c:axPos val="b"/>
        <c:majorTickMark val="none"/>
        <c:minorTickMark val="none"/>
        <c:tickLblPos val="nextTo"/>
        <c:crossAx val="90573056"/>
        <c:crosses val="autoZero"/>
        <c:auto val="1"/>
        <c:lblAlgn val="ctr"/>
        <c:lblOffset val="100"/>
        <c:noMultiLvlLbl val="0"/>
      </c:catAx>
      <c:valAx>
        <c:axId val="90573056"/>
        <c:scaling>
          <c:orientation val="minMax"/>
          <c:max val="5000000"/>
          <c:min val="0"/>
        </c:scaling>
        <c:delete val="1"/>
        <c:axPos val="l"/>
        <c:numFmt formatCode="#,##0,_);[Red]\(&quot;$&quot;#,##0,\)" sourceLinked="1"/>
        <c:majorTickMark val="none"/>
        <c:minorTickMark val="none"/>
        <c:tickLblPos val="nextTo"/>
        <c:crossAx val="9057152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'Proposal BV'!$D$14</c:f>
          <c:strCache>
            <c:ptCount val="1"/>
            <c:pt idx="0">
              <c:v>$2,830 K</c:v>
            </c:pt>
          </c:strCache>
        </c:strRef>
      </c:tx>
      <c:layout>
        <c:manualLayout>
          <c:xMode val="edge"/>
          <c:yMode val="edge"/>
          <c:x val="0.31737626546681663"/>
          <c:y val="3.1475284339457552E-2"/>
        </c:manualLayout>
      </c:layout>
      <c:overlay val="1"/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510268562401265E-2"/>
          <c:y val="3.4160323709536311E-2"/>
          <c:w val="0.90626637423746692"/>
          <c:h val="0.8958858267716534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'Proposal BV'!$D$2</c:f>
              <c:strCache>
                <c:ptCount val="1"/>
                <c:pt idx="0">
                  <c:v>Oracle Cloud With Business Benefits</c:v>
                </c:pt>
              </c:strCache>
            </c:strRef>
          </c:tx>
          <c:spPr>
            <a:solidFill>
              <a:srgbClr val="47B0FF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dLbl>
              <c:idx val="0"/>
              <c:layout>
                <c:manualLayout>
                  <c:x val="1.0025058699876186E-2"/>
                  <c:y val="5.886681383370125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Lit>
              <c:ptCount val="1"/>
              <c:pt idx="0">
                <c:v>Oracle Cloud + Business Benefits</c:v>
              </c:pt>
            </c:strLit>
          </c:cat>
          <c:val>
            <c:numRef>
              <c:f>'Proposal BV'!$D$15</c:f>
              <c:numCache>
                <c:formatCode>#,##0,_);[Red]\("$"#,##0,\)</c:formatCode>
                <c:ptCount val="1"/>
                <c:pt idx="0">
                  <c:v>2829521.3277753731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80475264"/>
        <c:axId val="90591232"/>
      </c:barChart>
      <c:catAx>
        <c:axId val="80475264"/>
        <c:scaling>
          <c:orientation val="minMax"/>
        </c:scaling>
        <c:delete val="1"/>
        <c:axPos val="b"/>
        <c:majorTickMark val="none"/>
        <c:minorTickMark val="none"/>
        <c:tickLblPos val="nextTo"/>
        <c:crossAx val="90591232"/>
        <c:crosses val="autoZero"/>
        <c:auto val="1"/>
        <c:lblAlgn val="ctr"/>
        <c:lblOffset val="100"/>
        <c:noMultiLvlLbl val="0"/>
      </c:catAx>
      <c:valAx>
        <c:axId val="90591232"/>
        <c:scaling>
          <c:orientation val="minMax"/>
          <c:max val="5000000"/>
          <c:min val="0"/>
        </c:scaling>
        <c:delete val="1"/>
        <c:axPos val="l"/>
        <c:numFmt formatCode="#,##0,_);[Red]\(&quot;$&quot;#,##0,\)" sourceLinked="1"/>
        <c:majorTickMark val="none"/>
        <c:minorTickMark val="none"/>
        <c:tickLblPos val="nextTo"/>
        <c:crossAx val="8047526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'Proposal BV'!$B$14</c:f>
          <c:strCache>
            <c:ptCount val="1"/>
            <c:pt idx="0">
              <c:v>$4,742 K</c:v>
            </c:pt>
          </c:strCache>
        </c:strRef>
      </c:tx>
      <c:layout>
        <c:manualLayout>
          <c:xMode val="edge"/>
          <c:yMode val="edge"/>
          <c:x val="0.31759259259259265"/>
          <c:y val="2.5000000000000001E-2"/>
        </c:manualLayout>
      </c:layout>
      <c:overlay val="1"/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510268562401278E-2"/>
          <c:y val="3.0543304522851058E-2"/>
          <c:w val="0.86097946287519767"/>
          <c:h val="0.89440090048020149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'Proposal BV'!$A$8</c:f>
              <c:strCache>
                <c:ptCount val="1"/>
                <c:pt idx="0">
                  <c:v>Support &amp; Services</c:v>
                </c:pt>
              </c:strCache>
            </c:strRef>
          </c:tx>
          <c:spPr>
            <a:solidFill>
              <a:srgbClr val="38BEE8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'Proposal BV'!$B$14</c:f>
              <c:numCache>
                <c:formatCode>"$"#,##0,_)\K;[Red]\("$"#,##0,\)\K</c:formatCode>
                <c:ptCount val="1"/>
                <c:pt idx="0">
                  <c:v>4741775.708160501</c:v>
                </c:pt>
              </c:numCache>
            </c:numRef>
          </c:cat>
          <c:val>
            <c:numRef>
              <c:f>'Proposal BV'!$B$8</c:f>
              <c:numCache>
                <c:formatCode>#,##0,_);[Red]\("$"#,##0,\)</c:formatCode>
                <c:ptCount val="1"/>
                <c:pt idx="0">
                  <c:v>1023512.2885624998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4CD-4513-8116-C8C5071D2155}"/>
            </c:ext>
          </c:extLst>
        </c:ser>
        <c:ser>
          <c:idx val="1"/>
          <c:order val="1"/>
          <c:tx>
            <c:strRef>
              <c:f>'Proposal BV'!$A$6</c:f>
              <c:strCache>
                <c:ptCount val="1"/>
                <c:pt idx="0">
                  <c:v>People</c:v>
                </c:pt>
              </c:strCache>
            </c:strRef>
          </c:tx>
          <c:spPr>
            <a:solidFill>
              <a:srgbClr val="9591DB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'Proposal BV'!$B$14</c:f>
              <c:numCache>
                <c:formatCode>"$"#,##0,_)\K;[Red]\("$"#,##0,\)\K</c:formatCode>
                <c:ptCount val="1"/>
                <c:pt idx="0">
                  <c:v>4741775.708160501</c:v>
                </c:pt>
              </c:numCache>
            </c:numRef>
          </c:cat>
          <c:val>
            <c:numRef>
              <c:f>'Proposal BV'!$B$6</c:f>
              <c:numCache>
                <c:formatCode>#,##0,_);[Red]\("$"#,##0,\)</c:formatCode>
                <c:ptCount val="1"/>
                <c:pt idx="0">
                  <c:v>2710061.2243980006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4CD-4513-8116-C8C5071D2155}"/>
            </c:ext>
          </c:extLst>
        </c:ser>
        <c:ser>
          <c:idx val="0"/>
          <c:order val="2"/>
          <c:tx>
            <c:strRef>
              <c:f>'Proposal BV'!$A$3</c:f>
              <c:strCache>
                <c:ptCount val="1"/>
                <c:pt idx="0">
                  <c:v>Hardware + Datacenter</c:v>
                </c:pt>
              </c:strCache>
            </c:strRef>
          </c:tx>
          <c:spPr>
            <a:solidFill>
              <a:srgbClr val="FF5757"/>
            </a:solidFill>
            <a:ln w="9525"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'Proposal BV'!$B$14</c:f>
              <c:numCache>
                <c:formatCode>"$"#,##0,_)\K;[Red]\("$"#,##0,\)\K</c:formatCode>
                <c:ptCount val="1"/>
                <c:pt idx="0">
                  <c:v>4741775.708160501</c:v>
                </c:pt>
              </c:numCache>
            </c:numRef>
          </c:cat>
          <c:val>
            <c:numRef>
              <c:f>'Proposal BV'!$B$3</c:f>
              <c:numCache>
                <c:formatCode>#,##0,_);[Red]\("$"#,##0,\)</c:formatCode>
                <c:ptCount val="1"/>
                <c:pt idx="0">
                  <c:v>900613.47759999987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4CD-4513-8116-C8C5071D215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90664320"/>
        <c:axId val="90510464"/>
      </c:barChart>
      <c:catAx>
        <c:axId val="90664320"/>
        <c:scaling>
          <c:orientation val="minMax"/>
        </c:scaling>
        <c:delete val="1"/>
        <c:axPos val="b"/>
        <c:numFmt formatCode="&quot;$&quot;#,##0,_)\K;[Red]\(&quot;$&quot;#,##0,\)\K" sourceLinked="1"/>
        <c:majorTickMark val="none"/>
        <c:minorTickMark val="none"/>
        <c:tickLblPos val="none"/>
        <c:crossAx val="90510464"/>
        <c:crosses val="autoZero"/>
        <c:auto val="1"/>
        <c:lblAlgn val="ctr"/>
        <c:lblOffset val="100"/>
        <c:noMultiLvlLbl val="0"/>
      </c:catAx>
      <c:valAx>
        <c:axId val="90510464"/>
        <c:scaling>
          <c:orientation val="minMax"/>
          <c:max val="5000000"/>
          <c:min val="0"/>
        </c:scaling>
        <c:delete val="1"/>
        <c:axPos val="l"/>
        <c:numFmt formatCode="#,##0,_);[Red]\(&quot;$&quot;#,##0,\)" sourceLinked="1"/>
        <c:majorTickMark val="none"/>
        <c:minorTickMark val="none"/>
        <c:tickLblPos val="none"/>
        <c:crossAx val="9066432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strRef>
          <c:f>'Proposal BV'!$D$12</c:f>
          <c:strCache>
            <c:ptCount val="1"/>
            <c:pt idx="0">
              <c:v>$11.3 M</c:v>
            </c:pt>
          </c:strCache>
        </c:strRef>
      </c:tx>
      <c:layout>
        <c:manualLayout>
          <c:xMode val="edge"/>
          <c:yMode val="edge"/>
          <c:x val="0.32944644940215806"/>
          <c:y val="2.9368042356774357E-2"/>
        </c:manualLayout>
      </c:layout>
      <c:overlay val="1"/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23228346456694"/>
          <c:y val="3.6938101487314086E-2"/>
          <c:w val="0.81367381160688257"/>
          <c:h val="0.89310804899387564"/>
        </c:manualLayout>
      </c:layout>
      <c:barChart>
        <c:barDir val="col"/>
        <c:grouping val="stacked"/>
        <c:varyColors val="0"/>
        <c:ser>
          <c:idx val="3"/>
          <c:order val="0"/>
          <c:tx>
            <c:strRef>
              <c:f>'Proposal BV'!$D$2</c:f>
              <c:strCache>
                <c:ptCount val="1"/>
                <c:pt idx="0">
                  <c:v>Oracle Cloud With Business Benefits</c:v>
                </c:pt>
              </c:strCache>
            </c:strRef>
          </c:tx>
          <c:spPr>
            <a:solidFill>
              <a:srgbClr val="47B0FF"/>
            </a:solidFill>
            <a:ln>
              <a:solidFill>
                <a:schemeClr val="bg2">
                  <a:lumMod val="90000"/>
                </a:schemeClr>
              </a:solidFill>
            </a:ln>
          </c:spPr>
          <c:invertIfNegative val="0"/>
          <c:dLbls>
            <c:numFmt formatCode="#,##0,_);[Red]\(&quot;$&quot;#,##0,\)" sourceLinked="0"/>
            <c:txPr>
              <a:bodyPr/>
              <a:lstStyle/>
              <a:p>
                <a:pPr algn="ctr">
                  <a:defRPr lang="en-US" sz="1000" b="1" i="0" u="none" strike="noStrike" kern="1200" baseline="0">
                    <a:solidFill>
                      <a:sysClr val="window" lastClr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Lit>
              <c:ptCount val="1"/>
              <c:pt idx="0">
                <c:v>Oracle Cloud + Business Benefits</c:v>
              </c:pt>
            </c:strLit>
          </c:cat>
          <c:val>
            <c:numRef>
              <c:f>'Proposal BV'!$D$13</c:f>
              <c:numCache>
                <c:formatCode>#,##0,_);[Red]\("$"#,##0,\)</c:formatCode>
                <c:ptCount val="1"/>
                <c:pt idx="0">
                  <c:v>11325433.975968564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106365312"/>
        <c:axId val="106368000"/>
      </c:barChart>
      <c:catAx>
        <c:axId val="106365312"/>
        <c:scaling>
          <c:orientation val="minMax"/>
        </c:scaling>
        <c:delete val="1"/>
        <c:axPos val="b"/>
        <c:majorTickMark val="none"/>
        <c:minorTickMark val="none"/>
        <c:tickLblPos val="nextTo"/>
        <c:crossAx val="106368000"/>
        <c:crosses val="autoZero"/>
        <c:auto val="1"/>
        <c:lblAlgn val="ctr"/>
        <c:lblOffset val="100"/>
        <c:noMultiLvlLbl val="0"/>
      </c:catAx>
      <c:valAx>
        <c:axId val="106368000"/>
        <c:scaling>
          <c:orientation val="minMax"/>
          <c:max val="20000000"/>
          <c:min val="0"/>
        </c:scaling>
        <c:delete val="1"/>
        <c:axPos val="l"/>
        <c:numFmt formatCode="#,##0,_);[Red]\(&quot;$&quot;#,##0,\)" sourceLinked="1"/>
        <c:majorTickMark val="none"/>
        <c:minorTickMark val="none"/>
        <c:tickLblPos val="nextTo"/>
        <c:crossAx val="1063653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1E821AA6-70BE-4FDE-A8DC-DB381A688FD8}" type="datetimeFigureOut">
              <a:rPr lang="en-US"/>
              <a:pPr/>
              <a:t>12/20/2017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197E47EA-D299-42CE-88BF-4E1035596DA5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11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387350"/>
            <a:ext cx="4654550" cy="2619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9996" y="3179525"/>
            <a:ext cx="6239933" cy="5428456"/>
          </a:xfrm>
          <a:prstGeom prst="rect">
            <a:avLst/>
          </a:prstGeom>
        </p:spPr>
        <p:txBody>
          <a:bodyPr vert="horz" lIns="0" tIns="0" rIns="0" bIns="93287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9996" y="8763080"/>
            <a:ext cx="4757949" cy="231033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49937" y="8763080"/>
            <a:ext cx="779992" cy="231033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C72D9AE-7182-4680-8F79-479C4181FF08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11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7" rtl="0" eaLnBrk="1" latinLnBrk="0" hangingPunct="1">
      <a:spcBef>
        <a:spcPts val="600"/>
      </a:spcBef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28565" indent="-114282" algn="l" defTabSz="914257" rtl="0" eaLnBrk="1" latinLnBrk="0" hangingPunct="1">
      <a:spcBef>
        <a:spcPts val="600"/>
      </a:spcBef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99989" indent="-114282" algn="l" defTabSz="914257" rtl="0" eaLnBrk="1" latinLnBrk="0" hangingPunct="1">
      <a:spcBef>
        <a:spcPts val="600"/>
      </a:spcBef>
      <a:buFont typeface="Arial" panose="020B0604020202020204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571411" indent="-114282" algn="l" defTabSz="914257" rtl="0" eaLnBrk="1" latinLnBrk="0" hangingPunct="1">
      <a:spcBef>
        <a:spcPts val="600"/>
      </a:spcBef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42834" indent="-114282" algn="l" defTabSz="914257" rtl="0" eaLnBrk="1" latinLnBrk="0" hangingPunct="1">
      <a:spcBef>
        <a:spcPts val="600"/>
      </a:spcBef>
      <a:buFont typeface="Arial" panose="020B0604020202020204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5646" algn="l" defTabSz="914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74" algn="l" defTabSz="914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4" algn="l" defTabSz="914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3" algn="l" defTabSz="9142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1579563" y="336550"/>
            <a:ext cx="3762375" cy="2117725"/>
          </a:xfrm>
        </p:spPr>
      </p:sp>
      <p:sp>
        <p:nvSpPr>
          <p:cNvPr id="2" name="Date Placeholder 1"/>
          <p:cNvSpPr>
            <a:spLocks noGrp="1"/>
          </p:cNvSpPr>
          <p:nvPr>
            <p:ph type="dt" idx="11"/>
          </p:nvPr>
        </p:nvSpPr>
        <p:spPr>
          <a:xfrm>
            <a:off x="3884613" y="0"/>
            <a:ext cx="2971801" cy="4618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Delivered March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2016 Oracle Corporation.  All rights reserved.</a:t>
            </a: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3"/>
          </p:nvPr>
        </p:nvSpPr>
        <p:spPr>
          <a:xfrm>
            <a:off x="0" y="0"/>
            <a:ext cx="2971801" cy="4618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Oracle Cloud at Customer Launch, Steve </a:t>
            </a:r>
            <a:r>
              <a:rPr lang="en-US" dirty="0" err="1"/>
              <a:t>Daheb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Slide </a:t>
            </a:r>
            <a:fld id="{36E82501-53DA-4152-84B0-51135B15EEA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367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387350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defTabSz="932327">
              <a:defRPr/>
            </a:pPr>
            <a:r>
              <a:rPr lang="en-US" sz="2000" dirty="0"/>
              <a:t>Darling is a US-based food manufacturer. </a:t>
            </a:r>
            <a:r>
              <a:rPr lang="en-US" dirty="0">
                <a:solidFill>
                  <a:srgbClr val="000000"/>
                </a:solidFill>
              </a:rPr>
              <a:t>With over 200 processing plants on five continents and sales and distribution offices throughout the world, Darling Ingredients is a global leader in creating sustainable food, feed and fuel ingredients from inedible bio-nutrients.</a:t>
            </a:r>
          </a:p>
          <a:p>
            <a:pPr defTabSz="932327">
              <a:defRPr/>
            </a:pPr>
            <a:endParaRPr lang="en-US" dirty="0">
              <a:solidFill>
                <a:srgbClr val="000000"/>
              </a:solidFill>
            </a:endParaRPr>
          </a:p>
          <a:p>
            <a:pPr defTabSz="932327">
              <a:defRPr/>
            </a:pPr>
            <a:r>
              <a:rPr lang="en-US" dirty="0"/>
              <a:t>They faced a contract renewal at a </a:t>
            </a:r>
            <a:r>
              <a:rPr lang="en-US" dirty="0" err="1"/>
              <a:t>colo</a:t>
            </a:r>
            <a:r>
              <a:rPr lang="en-US" dirty="0"/>
              <a:t> facility with aging hardware that was running a suite of key Oracle applications including EBS, Hyperion, and Oracle Databases. They wanted to reduce hardware costs, while still meeting their performance and availability requirements.</a:t>
            </a:r>
            <a:endParaRPr lang="en-US" dirty="0">
              <a:solidFill>
                <a:srgbClr val="000000"/>
              </a:solidFill>
            </a:endParaRPr>
          </a:p>
          <a:p>
            <a:pPr defTabSz="932327">
              <a:defRPr/>
            </a:pPr>
            <a:endParaRPr lang="en-US" dirty="0">
              <a:solidFill>
                <a:srgbClr val="000000"/>
              </a:solidFill>
            </a:endParaRPr>
          </a:p>
          <a:p>
            <a:pPr defTabSz="932327">
              <a:defRPr/>
            </a:pPr>
            <a:r>
              <a:rPr lang="en-US" dirty="0">
                <a:solidFill>
                  <a:srgbClr val="000000"/>
                </a:solidFill>
              </a:rPr>
              <a:t>They migrated their Oracle ERP, BI and data integration apps to Oracle Cloud Infrastructure, and their Oracle Database with </a:t>
            </a:r>
            <a:r>
              <a:rPr lang="en-US" dirty="0" err="1">
                <a:solidFill>
                  <a:srgbClr val="000000"/>
                </a:solidFill>
              </a:rPr>
              <a:t>Dataguard</a:t>
            </a:r>
            <a:r>
              <a:rPr lang="en-US" dirty="0">
                <a:solidFill>
                  <a:srgbClr val="000000"/>
                </a:solidFill>
              </a:rPr>
              <a:t> and RAC, along with </a:t>
            </a:r>
            <a:r>
              <a:rPr lang="en-US" dirty="0" err="1">
                <a:solidFill>
                  <a:srgbClr val="000000"/>
                </a:solidFill>
              </a:rPr>
              <a:t>FastConnect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defTabSz="932327">
              <a:defRPr/>
            </a:pPr>
            <a:endParaRPr lang="en-US" dirty="0">
              <a:solidFill>
                <a:srgbClr val="000000"/>
              </a:solidFill>
            </a:endParaRPr>
          </a:p>
          <a:p>
            <a:pPr defTabSz="932327">
              <a:defRPr/>
            </a:pPr>
            <a:r>
              <a:rPr lang="en-US" dirty="0">
                <a:solidFill>
                  <a:srgbClr val="000000"/>
                </a:solidFill>
              </a:rPr>
              <a:t>They doubled their performance on some workloads, consolidated some database systems, and closed a data center, reducing costs.</a:t>
            </a:r>
          </a:p>
          <a:p>
            <a:pPr defTabSz="932327">
              <a:defRPr/>
            </a:pPr>
            <a:endParaRPr lang="en-US" dirty="0">
              <a:solidFill>
                <a:srgbClr val="000000"/>
              </a:solidFill>
            </a:endParaRPr>
          </a:p>
          <a:p>
            <a:pPr defTabSz="932327">
              <a:defRPr/>
            </a:pPr>
            <a:endParaRPr lang="en-US" dirty="0">
              <a:solidFill>
                <a:srgbClr val="000000"/>
              </a:solidFill>
            </a:endParaRPr>
          </a:p>
          <a:p>
            <a:pPr defTabSz="932327">
              <a:defRPr/>
            </a:pPr>
            <a:r>
              <a:rPr lang="en-US" dirty="0">
                <a:solidFill>
                  <a:srgbClr val="000000"/>
                </a:solidFill>
              </a:rPr>
              <a:t>Details</a:t>
            </a:r>
          </a:p>
          <a:p>
            <a:pPr defTabSz="932327">
              <a:defRPr/>
            </a:pPr>
            <a:endParaRPr lang="en-US" sz="2000" dirty="0"/>
          </a:p>
          <a:p>
            <a:pPr defTabSz="932327">
              <a:defRPr/>
            </a:pPr>
            <a:r>
              <a:rPr lang="en-US" sz="2000" b="1" dirty="0"/>
              <a:t>Problem</a:t>
            </a:r>
            <a:endParaRPr lang="en-US" dirty="0"/>
          </a:p>
          <a:p>
            <a:pPr marL="181392" indent="-181392" defTabSz="932327">
              <a:spcBef>
                <a:spcPts val="612"/>
              </a:spcBef>
              <a:buFont typeface="Arial"/>
              <a:buChar char="•"/>
              <a:defRPr/>
            </a:pPr>
            <a:r>
              <a:rPr lang="en-US" dirty="0"/>
              <a:t>Faced a contract renewal at a </a:t>
            </a:r>
            <a:r>
              <a:rPr lang="en-US" dirty="0" err="1"/>
              <a:t>colo</a:t>
            </a:r>
            <a:r>
              <a:rPr lang="en-US" dirty="0"/>
              <a:t> facility with aging hardware that was running a suite of key Oracle applications including EBS, Hyperion, and Oracle Databases. Need to reduce cost of running data centers and provisioning hardware</a:t>
            </a:r>
          </a:p>
          <a:p>
            <a:pPr marL="181392" indent="-181392" defTabSz="932327">
              <a:spcBef>
                <a:spcPts val="612"/>
              </a:spcBef>
              <a:buFont typeface="Arial"/>
              <a:buChar char="•"/>
              <a:defRPr/>
            </a:pPr>
            <a:r>
              <a:rPr lang="en-US" dirty="0"/>
              <a:t>E-Business Suite, Hyperion can’t be replaced by SaaS</a:t>
            </a:r>
          </a:p>
          <a:p>
            <a:pPr marL="181392" indent="-181392" defTabSz="932327">
              <a:spcBef>
                <a:spcPts val="612"/>
              </a:spcBef>
              <a:buFont typeface="Arial"/>
              <a:buChar char="•"/>
              <a:defRPr/>
            </a:pPr>
            <a:r>
              <a:rPr lang="en-US" dirty="0"/>
              <a:t>Had high performance and low latency requirements</a:t>
            </a:r>
          </a:p>
          <a:p>
            <a:pPr marL="181392" indent="-181392" defTabSz="932327">
              <a:buFont typeface="Arial"/>
              <a:buChar char="•"/>
              <a:defRPr/>
            </a:pPr>
            <a:endParaRPr lang="en-US" dirty="0"/>
          </a:p>
          <a:p>
            <a:pPr defTabSz="932327">
              <a:defRPr/>
            </a:pPr>
            <a:r>
              <a:rPr lang="en-US" sz="2000" b="1" dirty="0"/>
              <a:t>Solution</a:t>
            </a:r>
            <a:endParaRPr lang="en-US" sz="2000" dirty="0"/>
          </a:p>
          <a:p>
            <a:pPr marL="181392" indent="-181392" defTabSz="932327">
              <a:buFont typeface="Arial"/>
              <a:buChar char="•"/>
              <a:defRPr/>
            </a:pPr>
            <a:r>
              <a:rPr lang="en-US" dirty="0"/>
              <a:t>Migrated all Oracle ERP, BI and data integration apps to Oracle Cloud Infrastructure</a:t>
            </a:r>
          </a:p>
          <a:p>
            <a:pPr marL="181392" indent="-181392" defTabSz="932327">
              <a:buFont typeface="Arial"/>
              <a:buChar char="•"/>
              <a:defRPr/>
            </a:pPr>
            <a:r>
              <a:rPr lang="en-US" sz="2000" dirty="0"/>
              <a:t>Oracle Database with </a:t>
            </a:r>
            <a:r>
              <a:rPr lang="en-US" sz="2000" dirty="0" err="1"/>
              <a:t>Dataguard</a:t>
            </a:r>
            <a:r>
              <a:rPr lang="en-US" sz="2000" dirty="0"/>
              <a:t>, RAC, or </a:t>
            </a:r>
            <a:r>
              <a:rPr lang="en-US" sz="2000" dirty="0" err="1"/>
              <a:t>Exadata</a:t>
            </a:r>
            <a:r>
              <a:rPr lang="en-US" sz="2000" dirty="0"/>
              <a:t> configurations</a:t>
            </a:r>
          </a:p>
          <a:p>
            <a:pPr marL="181392" indent="-181392" defTabSz="932327">
              <a:buFont typeface="Arial"/>
              <a:buChar char="•"/>
              <a:defRPr/>
            </a:pPr>
            <a:r>
              <a:rPr lang="en-US" sz="2000" dirty="0"/>
              <a:t>Achieving high performance with bare metal and VM compute, with </a:t>
            </a:r>
            <a:r>
              <a:rPr lang="en-US" sz="2000" dirty="0" err="1"/>
              <a:t>NVMe</a:t>
            </a:r>
            <a:endParaRPr lang="en-US" sz="2000" dirty="0"/>
          </a:p>
          <a:p>
            <a:pPr marL="414609" lvl="1" indent="-181392" defTabSz="932327">
              <a:buFont typeface="Arial"/>
              <a:buChar char="•"/>
              <a:defRPr/>
            </a:pPr>
            <a:r>
              <a:rPr lang="en-US" sz="2000" dirty="0"/>
              <a:t>&gt; 500 compute nodes, 50+ VMs, and DBs with  &gt; 60TB of </a:t>
            </a:r>
            <a:r>
              <a:rPr lang="en-US" sz="2000" dirty="0" err="1"/>
              <a:t>NVMe</a:t>
            </a:r>
            <a:r>
              <a:rPr lang="en-US" sz="2000" dirty="0"/>
              <a:t> local storage, 70TB of object storage and 4TB of block storage</a:t>
            </a:r>
          </a:p>
          <a:p>
            <a:pPr marL="181392" indent="-181392" defTabSz="932327">
              <a:buFont typeface="Arial"/>
              <a:buChar char="•"/>
              <a:defRPr/>
            </a:pPr>
            <a:r>
              <a:rPr lang="en-US" sz="2100" dirty="0"/>
              <a:t>Secure VCN and </a:t>
            </a:r>
            <a:r>
              <a:rPr lang="en-US" sz="2100" dirty="0" err="1"/>
              <a:t>FastConnect</a:t>
            </a:r>
            <a:r>
              <a:rPr lang="en-US" sz="2100" dirty="0"/>
              <a:t> dedicated connectivity</a:t>
            </a:r>
          </a:p>
          <a:p>
            <a:pPr defTabSz="932327">
              <a:defRPr/>
            </a:pPr>
            <a:endParaRPr lang="en-US" dirty="0"/>
          </a:p>
          <a:p>
            <a:pPr defTabSz="932327">
              <a:defRPr/>
            </a:pPr>
            <a:r>
              <a:rPr lang="en-US" sz="2000" b="1" dirty="0"/>
              <a:t>Results</a:t>
            </a:r>
            <a:endParaRPr lang="en-US" sz="2000" dirty="0"/>
          </a:p>
          <a:p>
            <a:pPr marL="181392" indent="-181392" defTabSz="932327">
              <a:buFont typeface="Arial"/>
              <a:buChar char="•"/>
              <a:defRPr/>
            </a:pPr>
            <a:r>
              <a:rPr lang="en-US" dirty="0"/>
              <a:t>Performance that doubled the previous solution</a:t>
            </a:r>
          </a:p>
          <a:p>
            <a:pPr marL="181392" indent="-181392" defTabSz="932327">
              <a:buFont typeface="Arial"/>
              <a:buChar char="•"/>
              <a:defRPr/>
            </a:pPr>
            <a:r>
              <a:rPr lang="en-US" dirty="0"/>
              <a:t>Leveraging </a:t>
            </a:r>
            <a:r>
              <a:rPr lang="en-US" dirty="0" err="1"/>
              <a:t>FastConnect</a:t>
            </a:r>
            <a:r>
              <a:rPr lang="en-US" dirty="0"/>
              <a:t> for predictable, high bandwidth connectivity to apps</a:t>
            </a:r>
          </a:p>
          <a:p>
            <a:pPr marL="181392" indent="-181392" defTabSz="932327">
              <a:buFont typeface="Arial"/>
              <a:buChar char="•"/>
              <a:defRPr/>
            </a:pPr>
            <a:r>
              <a:rPr lang="en-US" dirty="0"/>
              <a:t>Consolidated database systems from 19 to 3</a:t>
            </a:r>
          </a:p>
          <a:p>
            <a:pPr marL="181392" indent="-181392" defTabSz="932327">
              <a:buFont typeface="Arial"/>
              <a:buChar char="•"/>
              <a:defRPr/>
            </a:pPr>
            <a:r>
              <a:rPr lang="en-US" dirty="0"/>
              <a:t>Moved on-premises E-Business Suite, Hyperion, and a half-dozen other apps to the cloud &amp; shut down data center</a:t>
            </a:r>
          </a:p>
          <a:p>
            <a:pPr marL="181392" indent="-181392" defTabSz="932327">
              <a:buFont typeface="Arial"/>
              <a:buChar char="•"/>
              <a:defRPr/>
            </a:pPr>
            <a:endParaRPr lang="en-US" dirty="0"/>
          </a:p>
          <a:p>
            <a:pPr defTabSz="932327">
              <a:defRPr/>
            </a:pPr>
            <a:endParaRPr lang="en-US" dirty="0"/>
          </a:p>
          <a:p>
            <a:pPr lvl="0"/>
            <a:endParaRPr lang="en-US" dirty="0"/>
          </a:p>
          <a:p>
            <a:pPr marL="174913" indent="-174913">
              <a:buFont typeface="Arial" charset="0"/>
              <a:buChar char="•"/>
            </a:pPr>
            <a:r>
              <a:rPr lang="en-US" dirty="0"/>
              <a:t>They’ve already moved Oracle E-Business Suite</a:t>
            </a:r>
          </a:p>
          <a:p>
            <a:pPr marL="174913" indent="-174913">
              <a:buFont typeface="Arial" charset="0"/>
              <a:buChar char="•"/>
            </a:pPr>
            <a:r>
              <a:rPr lang="en-US" dirty="0"/>
              <a:t>500 cores, 50 VMs, 60 TB of </a:t>
            </a:r>
            <a:r>
              <a:rPr lang="en-US" dirty="0" err="1"/>
              <a:t>NVMe</a:t>
            </a:r>
            <a:r>
              <a:rPr lang="en-US" dirty="0"/>
              <a:t> storage, 70 TB of Block storage</a:t>
            </a:r>
          </a:p>
          <a:p>
            <a:pPr marL="174913" indent="-174913" defTabSz="932871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/>
              <a:t>Consolidated 19 databases down to 3 systems</a:t>
            </a:r>
          </a:p>
          <a:p>
            <a:pPr marL="174913" indent="-174913">
              <a:buFont typeface="Arial" charset="0"/>
              <a:buChar char="•"/>
            </a:pPr>
            <a:r>
              <a:rPr lang="en-US" dirty="0"/>
              <a:t>They use </a:t>
            </a:r>
            <a:r>
              <a:rPr lang="en-US" dirty="0" err="1"/>
              <a:t>FastConnect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72D9AE-7182-4680-8F79-479C4181FF08}" type="slidenum">
              <a:rPr lang="uk-UA" sz="1800" kern="0">
                <a:solidFill>
                  <a:sysClr val="windowText" lastClr="000000"/>
                </a:solidFill>
              </a:rPr>
              <a:pPr>
                <a:defRPr/>
              </a:pPr>
              <a:t>16</a:t>
            </a:fld>
            <a:endParaRPr lang="uk-UA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388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387350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Club</a:t>
            </a:r>
            <a:r>
              <a:rPr lang="en-US" baseline="0" dirty="0"/>
              <a:t> Corp </a:t>
            </a:r>
            <a:r>
              <a:rPr lang="en-US" dirty="0"/>
              <a:t>is the largest owner and operator of 200+ private golf and country clubs, and business, sports, and alumni clubs in the US serving more than 430,000 members and employing 20,000 employees.</a:t>
            </a:r>
          </a:p>
          <a:p>
            <a:pPr marL="174913" indent="-174913">
              <a:buFont typeface="Arial"/>
              <a:buChar char="•"/>
            </a:pPr>
            <a:r>
              <a:rPr lang="en-US" b="1" dirty="0"/>
              <a:t>Challenge </a:t>
            </a:r>
          </a:p>
          <a:p>
            <a:pPr marL="352159" lvl="2" indent="-174913">
              <a:buFont typeface="Arial"/>
              <a:buChar char="•"/>
            </a:pPr>
            <a:r>
              <a:rPr lang="en-US" dirty="0"/>
              <a:t>In order to modernize IT systems to improve the member Experience (</a:t>
            </a:r>
            <a:r>
              <a:rPr lang="en-US" dirty="0" err="1"/>
              <a:t>Mx</a:t>
            </a:r>
            <a:r>
              <a:rPr lang="en-US" dirty="0"/>
              <a:t>) ClubCorp needs to invest in innovation versus administration </a:t>
            </a:r>
          </a:p>
          <a:p>
            <a:pPr marL="352159" lvl="2" indent="-174913">
              <a:buFont typeface="Arial"/>
              <a:buChar char="•"/>
            </a:pPr>
            <a:r>
              <a:rPr lang="en-US" dirty="0"/>
              <a:t>Newly acquired clubs and members must be on-boarded seamlessly in order to optimize profitability </a:t>
            </a:r>
          </a:p>
          <a:p>
            <a:pPr marL="352159" lvl="2" indent="-174913">
              <a:buFont typeface="Arial"/>
              <a:buChar char="•"/>
            </a:pPr>
            <a:r>
              <a:rPr lang="en-US" dirty="0"/>
              <a:t>ClubCorp’s production data center lease is up end of 2016</a:t>
            </a:r>
          </a:p>
          <a:p>
            <a:pPr marL="352159" lvl="2" indent="-174913">
              <a:buFont typeface="Arial"/>
              <a:buChar char="•"/>
            </a:pPr>
            <a:r>
              <a:rPr lang="en-US" dirty="0"/>
              <a:t>Entire</a:t>
            </a:r>
            <a:r>
              <a:rPr lang="en-US" baseline="0" dirty="0"/>
              <a:t> IT footprint including custom applications need to move to public cloud in 120 days</a:t>
            </a:r>
            <a:endParaRPr lang="en-US" dirty="0"/>
          </a:p>
          <a:p>
            <a:pPr marL="174913" indent="-174913">
              <a:buFont typeface="Arial"/>
              <a:buChar char="•"/>
            </a:pPr>
            <a:r>
              <a:rPr lang="en-US" b="1" dirty="0"/>
              <a:t>Solution</a:t>
            </a:r>
            <a:r>
              <a:rPr lang="en-US" b="1" baseline="0" dirty="0"/>
              <a:t> </a:t>
            </a:r>
          </a:p>
          <a:p>
            <a:pPr marL="352159" lvl="2" indent="-174913">
              <a:buFont typeface="Arial"/>
              <a:buChar char="•"/>
            </a:pPr>
            <a:r>
              <a:rPr lang="en-US" baseline="0" dirty="0"/>
              <a:t>Multiple SaaS in ERP, EPM, and HCM, Multiple PaaS in Java and Database, and Multiple IaaS in Compute, Storage, Archive and OCS </a:t>
            </a:r>
          </a:p>
          <a:p>
            <a:pPr marL="174913" indent="-174913">
              <a:buFont typeface="Arial"/>
              <a:buChar char="•"/>
            </a:pPr>
            <a:r>
              <a:rPr lang="en-US" b="1" baseline="0" dirty="0"/>
              <a:t>Impact </a:t>
            </a:r>
          </a:p>
          <a:p>
            <a:pPr marL="352159" lvl="2" indent="-174913">
              <a:buFont typeface="Arial"/>
              <a:buChar char="•"/>
            </a:pPr>
            <a:r>
              <a:rPr lang="en-US" dirty="0"/>
              <a:t>ClubCorp anticipates significant cost savings in their IT operating expenses by moving to the Oracle public cloud </a:t>
            </a:r>
          </a:p>
          <a:p>
            <a:pPr marL="352159" lvl="2" indent="-174913">
              <a:buFont typeface="Arial"/>
              <a:buChar char="•"/>
            </a:pPr>
            <a:r>
              <a:rPr lang="en-US" dirty="0"/>
              <a:t>Agility in assimilating newly acquired clubs into the ClubCorp cloud environment </a:t>
            </a:r>
          </a:p>
          <a:p>
            <a:pPr marL="352159" lvl="2" indent="-174913">
              <a:buFont typeface="Arial"/>
              <a:buChar char="•"/>
            </a:pPr>
            <a:r>
              <a:rPr lang="en-US" dirty="0"/>
              <a:t>Ability to modernize and mobilize IT environment</a:t>
            </a:r>
          </a:p>
          <a:p>
            <a:pPr marL="174913" indent="-174913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877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387350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99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>
                <a:solidFill>
                  <a:srgbClr val="5F5F5F"/>
                </a:solidFill>
              </a:rPr>
              <a:pPr/>
              <a:t>3</a:t>
            </a:fld>
            <a:endParaRPr lang="en-US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2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Assumptions:</a:t>
            </a:r>
          </a:p>
          <a:p>
            <a:r>
              <a:rPr lang="en-US" dirty="0" smtClean="0"/>
              <a:t>DB Support:</a:t>
            </a:r>
            <a:r>
              <a:rPr lang="en-US" baseline="0" dirty="0" smtClean="0"/>
              <a:t> $14k</a:t>
            </a:r>
          </a:p>
          <a:p>
            <a:r>
              <a:rPr lang="en-US" baseline="0" dirty="0" smtClean="0"/>
              <a:t>App Support: $60k</a:t>
            </a:r>
          </a:p>
          <a:p>
            <a:r>
              <a:rPr lang="en-US" baseline="0" dirty="0" smtClean="0"/>
              <a:t>Annual Rev: $250 M</a:t>
            </a:r>
          </a:p>
          <a:p>
            <a:r>
              <a:rPr lang="en-US" baseline="0" dirty="0" smtClean="0"/>
              <a:t>Revenue Growth: 5%</a:t>
            </a:r>
          </a:p>
          <a:p>
            <a:r>
              <a:rPr lang="en-US" baseline="0" dirty="0" smtClean="0"/>
              <a:t>% of Growth Tied to Cloud Initiatives: 10%</a:t>
            </a:r>
          </a:p>
          <a:p>
            <a:r>
              <a:rPr lang="en-US" baseline="0" dirty="0" smtClean="0"/>
              <a:t># Additional Days to Deploy 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: 24</a:t>
            </a:r>
          </a:p>
          <a:p>
            <a:r>
              <a:rPr lang="en-US" baseline="0" dirty="0" smtClean="0"/>
              <a:t>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 Availability: 99.7%</a:t>
            </a:r>
          </a:p>
          <a:p>
            <a:r>
              <a:rPr lang="en-US" baseline="0" dirty="0" smtClean="0"/>
              <a:t>Admin Salary: $90k</a:t>
            </a:r>
          </a:p>
          <a:p>
            <a:r>
              <a:rPr lang="en-US" baseline="0" dirty="0" smtClean="0"/>
              <a:t>Developer Salary: $120k</a:t>
            </a:r>
          </a:p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42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Assumptions:</a:t>
            </a:r>
          </a:p>
          <a:p>
            <a:r>
              <a:rPr lang="en-US" dirty="0" smtClean="0"/>
              <a:t>DB Support:</a:t>
            </a:r>
            <a:r>
              <a:rPr lang="en-US" baseline="0" dirty="0" smtClean="0"/>
              <a:t> $55k</a:t>
            </a:r>
          </a:p>
          <a:p>
            <a:r>
              <a:rPr lang="en-US" baseline="0" dirty="0" smtClean="0"/>
              <a:t>App Support: $140k</a:t>
            </a:r>
          </a:p>
          <a:p>
            <a:r>
              <a:rPr lang="en-US" baseline="0" dirty="0" smtClean="0"/>
              <a:t>Annual Rev: $750 M</a:t>
            </a:r>
          </a:p>
          <a:p>
            <a:r>
              <a:rPr lang="en-US" baseline="0" dirty="0" smtClean="0"/>
              <a:t>Revenue Growth: 5%</a:t>
            </a:r>
          </a:p>
          <a:p>
            <a:r>
              <a:rPr lang="en-US" baseline="0" dirty="0" smtClean="0"/>
              <a:t>% of Growth Tied to Cloud Initiatives: 5%</a:t>
            </a:r>
          </a:p>
          <a:p>
            <a:r>
              <a:rPr lang="en-US" baseline="0" dirty="0" smtClean="0"/>
              <a:t># Additional Days to Deploy 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: 15</a:t>
            </a:r>
          </a:p>
          <a:p>
            <a:r>
              <a:rPr lang="en-US" baseline="0" dirty="0" smtClean="0"/>
              <a:t>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 Availability: 99.7%</a:t>
            </a:r>
          </a:p>
          <a:p>
            <a:r>
              <a:rPr lang="en-US" baseline="0" dirty="0" smtClean="0"/>
              <a:t>Admin Salary: $90k</a:t>
            </a:r>
          </a:p>
          <a:p>
            <a:r>
              <a:rPr lang="en-US" baseline="0" dirty="0" smtClean="0"/>
              <a:t>Developer Salary: $120k</a:t>
            </a:r>
          </a:p>
          <a:p>
            <a:r>
              <a:rPr lang="en-US" dirty="0" smtClean="0"/>
              <a:t>Discounts: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42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Assumptions:</a:t>
            </a:r>
          </a:p>
          <a:p>
            <a:r>
              <a:rPr lang="en-US" dirty="0" smtClean="0"/>
              <a:t>DB Support:</a:t>
            </a:r>
            <a:r>
              <a:rPr lang="en-US" baseline="0" dirty="0" smtClean="0"/>
              <a:t> $300k</a:t>
            </a:r>
          </a:p>
          <a:p>
            <a:r>
              <a:rPr lang="en-US" baseline="0" dirty="0" smtClean="0"/>
              <a:t>App Support: $600k</a:t>
            </a:r>
          </a:p>
          <a:p>
            <a:r>
              <a:rPr lang="en-US" baseline="0" dirty="0" smtClean="0"/>
              <a:t>Annual Rev: $5 B</a:t>
            </a:r>
          </a:p>
          <a:p>
            <a:r>
              <a:rPr lang="en-US" baseline="0" dirty="0" smtClean="0"/>
              <a:t>Revenue Growth: 3%</a:t>
            </a:r>
          </a:p>
          <a:p>
            <a:r>
              <a:rPr lang="en-US" baseline="0" dirty="0" smtClean="0"/>
              <a:t>% of Growth Tied to Cloud Initiatives: 10%</a:t>
            </a:r>
          </a:p>
          <a:p>
            <a:r>
              <a:rPr lang="en-US" baseline="0" dirty="0" smtClean="0"/>
              <a:t># Additional Days to Deploy 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: 15</a:t>
            </a:r>
          </a:p>
          <a:p>
            <a:r>
              <a:rPr lang="en-US" baseline="0" dirty="0" smtClean="0"/>
              <a:t>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 Availability: 99.9%</a:t>
            </a:r>
          </a:p>
          <a:p>
            <a:r>
              <a:rPr lang="en-US" baseline="0" dirty="0" smtClean="0"/>
              <a:t>Admin Salary: $100k</a:t>
            </a:r>
          </a:p>
          <a:p>
            <a:r>
              <a:rPr lang="en-US" baseline="0" dirty="0" smtClean="0"/>
              <a:t>Developer Salary: $120k</a:t>
            </a:r>
          </a:p>
          <a:p>
            <a:r>
              <a:rPr lang="en-US" dirty="0" smtClean="0"/>
              <a:t>Discounts: IaaS:</a:t>
            </a:r>
            <a:r>
              <a:rPr lang="en-US" baseline="0" dirty="0" smtClean="0"/>
              <a:t> 10%, </a:t>
            </a:r>
            <a:r>
              <a:rPr lang="en-US" baseline="0" dirty="0" err="1" smtClean="0"/>
              <a:t>ExaCS</a:t>
            </a:r>
            <a:r>
              <a:rPr lang="en-US" baseline="0" dirty="0" smtClean="0"/>
              <a:t>: 30%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72D9AE-7182-4680-8F79-479C4181FF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2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115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387350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uk-UA" smtClean="0">
                <a:solidFill>
                  <a:srgbClr val="5F5F5F"/>
                </a:solidFill>
                <a:latin typeface="Calibri"/>
              </a:rPr>
              <a:pPr/>
              <a:t>11</a:t>
            </a:fld>
            <a:endParaRPr lang="uk-UA" dirty="0">
              <a:solidFill>
                <a:srgbClr val="5F5F5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130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71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387350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jpeg"/><Relationship Id="rId4" Type="http://schemas.openxmlformats.org/officeDocument/2006/relationships/image" Target="../media/image24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jpeg"/><Relationship Id="rId4" Type="http://schemas.openxmlformats.org/officeDocument/2006/relationships/image" Target="../media/image2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out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3" y="739775"/>
            <a:ext cx="11125199" cy="1470025"/>
          </a:xfrm>
        </p:spPr>
        <p:txBody>
          <a:bodyPr/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1112664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3" y="3429451"/>
            <a:ext cx="11125199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pic>
        <p:nvPicPr>
          <p:cNvPr id="9" name="Picture 8" descr="Oracle logo in white on red staging background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7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ltGray">
          <a:xfrm>
            <a:off x="6094413" y="1524000"/>
            <a:ext cx="0" cy="4419600"/>
          </a:xfrm>
          <a:prstGeom prst="line">
            <a:avLst/>
          </a:prstGeom>
          <a:ln w="19050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3" y="1524001"/>
            <a:ext cx="5410199" cy="44196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4" y="1524001"/>
            <a:ext cx="5410198" cy="44196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91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ltGray">
          <a:xfrm>
            <a:off x="4189412" y="1524000"/>
            <a:ext cx="0" cy="4419600"/>
          </a:xfrm>
          <a:prstGeom prst="line">
            <a:avLst/>
          </a:prstGeom>
          <a:ln w="19050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ltGray">
          <a:xfrm>
            <a:off x="7999412" y="1524000"/>
            <a:ext cx="0" cy="4419600"/>
          </a:xfrm>
          <a:prstGeom prst="line">
            <a:avLst/>
          </a:prstGeom>
          <a:ln w="19050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4" y="1524001"/>
            <a:ext cx="3474720" cy="44196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7052" y="1524001"/>
            <a:ext cx="3474720" cy="44196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82292" y="1524001"/>
            <a:ext cx="3474720" cy="4419600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36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3" y="1524001"/>
            <a:ext cx="5410199" cy="213359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4" y="1524001"/>
            <a:ext cx="5410198" cy="213359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531813" y="3810001"/>
            <a:ext cx="5410199" cy="213359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6246814" y="3810001"/>
            <a:ext cx="5410198" cy="2133599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/>
        </p:nvCxnSpPr>
        <p:spPr bwMode="ltGray">
          <a:xfrm>
            <a:off x="6094413" y="1524000"/>
            <a:ext cx="0" cy="4419600"/>
          </a:xfrm>
          <a:prstGeom prst="line">
            <a:avLst/>
          </a:prstGeom>
          <a:ln w="19050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 for 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ltGray">
          <a:xfrm>
            <a:off x="6094413" y="1524000"/>
            <a:ext cx="0" cy="4419600"/>
          </a:xfrm>
          <a:prstGeom prst="line">
            <a:avLst/>
          </a:prstGeom>
          <a:ln w="19050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436811" y="1524001"/>
            <a:ext cx="3505201" cy="2011680"/>
          </a:xfrm>
        </p:spPr>
        <p:txBody>
          <a:bodyPr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2400"/>
            </a:lvl1pPr>
            <a:lvl2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4pPr>
            <a:lvl5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5pPr>
            <a:lvl6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6pPr>
            <a:lvl7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7pPr>
            <a:lvl8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8pPr>
            <a:lvl9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/>
          <p:cNvCxnSpPr/>
          <p:nvPr/>
        </p:nvCxnSpPr>
        <p:spPr bwMode="ltGray">
          <a:xfrm flipH="1">
            <a:off x="531813" y="3733800"/>
            <a:ext cx="11125201" cy="0"/>
          </a:xfrm>
          <a:prstGeom prst="line">
            <a:avLst/>
          </a:prstGeom>
          <a:ln w="19050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151812" y="1524001"/>
            <a:ext cx="3505201" cy="2011680"/>
          </a:xfrm>
        </p:spPr>
        <p:txBody>
          <a:bodyPr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2400"/>
            </a:lvl1pPr>
            <a:lvl2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4pPr>
            <a:lvl5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5pPr>
            <a:lvl6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6pPr>
            <a:lvl7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7pPr>
            <a:lvl8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8pPr>
            <a:lvl9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2436811" y="3931920"/>
            <a:ext cx="3505201" cy="2011680"/>
          </a:xfrm>
        </p:spPr>
        <p:txBody>
          <a:bodyPr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2400"/>
            </a:lvl1pPr>
            <a:lvl2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4pPr>
            <a:lvl5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5pPr>
            <a:lvl6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6pPr>
            <a:lvl7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7pPr>
            <a:lvl8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8pPr>
            <a:lvl9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151812" y="3931920"/>
            <a:ext cx="3505201" cy="2011680"/>
          </a:xfrm>
        </p:spPr>
        <p:txBody>
          <a:bodyPr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2400"/>
            </a:lvl1pPr>
            <a:lvl2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4pPr>
            <a:lvl5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5pPr>
            <a:lvl6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6pPr>
            <a:lvl7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7pPr>
            <a:lvl8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8pPr>
            <a:lvl9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54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5256213" y="1524000"/>
            <a:ext cx="5486400" cy="2743200"/>
          </a:xfrm>
        </p:spPr>
        <p:txBody>
          <a:bodyPr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2800"/>
            </a:lvl1pPr>
            <a:lvl2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3pPr>
            <a:lvl4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4pPr>
            <a:lvl5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5pPr>
            <a:lvl6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6pPr>
            <a:lvl7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7pPr>
            <a:lvl8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8pPr>
            <a:lvl9pPr marL="171450" indent="-171450"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412" y="1524000"/>
            <a:ext cx="4076700" cy="2743200"/>
          </a:xfrm>
        </p:spPr>
        <p:txBody>
          <a:bodyPr anchor="ctr"/>
          <a:lstStyle>
            <a:lvl1pPr algn="r">
              <a:defRPr sz="166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417808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ltGray">
          <a:xfrm>
            <a:off x="6094413" y="1524000"/>
            <a:ext cx="0" cy="4419600"/>
          </a:xfrm>
          <a:prstGeom prst="line">
            <a:avLst/>
          </a:prstGeom>
          <a:ln w="19050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2" y="1524000"/>
            <a:ext cx="5413248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812" y="2362200"/>
            <a:ext cx="5413248" cy="3581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3764" y="1524000"/>
            <a:ext cx="5413248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3764" y="2362200"/>
            <a:ext cx="5413248" cy="3581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6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35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1373741"/>
            <a:ext cx="11125198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057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5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8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7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151" y="1524001"/>
            <a:ext cx="11126522" cy="4419600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pic>
        <p:nvPicPr>
          <p:cNvPr id="7" name="Picture 6" descr="Oracle logo in white on red staging background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9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7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ho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41555E">
              <a:alpha val="50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3697512" y="0"/>
            <a:ext cx="11050876" cy="6858000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0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-1637970" y="1177970"/>
            <a:ext cx="11426026" cy="4487334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8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4197763" y="0"/>
            <a:ext cx="7991062" cy="6273578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2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806245" y="2585885"/>
            <a:ext cx="12241160" cy="1672082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4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0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-855407" y="2585885"/>
            <a:ext cx="12241162" cy="1672082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6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8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806245" y="513245"/>
            <a:ext cx="12241160" cy="1672082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2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5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3697512" y="0"/>
            <a:ext cx="11003225" cy="6858000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6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-1637970" y="1177970"/>
            <a:ext cx="11426026" cy="4487334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151" y="1981200"/>
            <a:ext cx="11126522" cy="396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3" y="1373741"/>
            <a:ext cx="11125199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860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4197763" y="0"/>
            <a:ext cx="7991062" cy="6273578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0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8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4" name="Parallelogram 3"/>
          <p:cNvSpPr/>
          <p:nvPr userDrawn="1"/>
        </p:nvSpPr>
        <p:spPr>
          <a:xfrm>
            <a:off x="884903" y="2585885"/>
            <a:ext cx="12162502" cy="1672082"/>
          </a:xfrm>
          <a:prstGeom prst="parallelogram">
            <a:avLst>
              <a:gd name="adj" fmla="val 36579"/>
            </a:avLst>
          </a:prstGeom>
          <a:blipFill dpi="0" rotWithShape="1">
            <a:blip r:embed="rId4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1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-855407" y="2585885"/>
            <a:ext cx="12241162" cy="1672082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2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9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806245" y="513245"/>
            <a:ext cx="12241160" cy="1672082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5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9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3587262" y="0"/>
            <a:ext cx="11161126" cy="6858000"/>
          </a:xfrm>
          <a:prstGeom prst="parallelogram">
            <a:avLst>
              <a:gd name="adj" fmla="val 36579"/>
            </a:avLst>
          </a:prstGeom>
          <a:blipFill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4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0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-1637970" y="1177970"/>
            <a:ext cx="11426026" cy="4487334"/>
          </a:xfrm>
          <a:prstGeom prst="parallelogram">
            <a:avLst>
              <a:gd name="adj" fmla="val 36579"/>
            </a:avLst>
          </a:prstGeom>
          <a:blipFill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1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4197763" y="0"/>
            <a:ext cx="7991062" cy="6273578"/>
          </a:xfrm>
          <a:prstGeom prst="parallelogram">
            <a:avLst>
              <a:gd name="adj" fmla="val 36579"/>
            </a:avLst>
          </a:prstGeom>
          <a:blipFill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4" name="Parallelogram 3"/>
          <p:cNvSpPr/>
          <p:nvPr userDrawn="1"/>
        </p:nvSpPr>
        <p:spPr>
          <a:xfrm>
            <a:off x="2507226" y="2585885"/>
            <a:ext cx="10540179" cy="1691148"/>
          </a:xfrm>
          <a:prstGeom prst="parallelogram">
            <a:avLst>
              <a:gd name="adj" fmla="val 36579"/>
            </a:avLst>
          </a:prstGeom>
          <a:blipFill>
            <a:blip r:embed="rId4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8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2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-855407" y="2585885"/>
            <a:ext cx="12241162" cy="1672082"/>
          </a:xfrm>
          <a:prstGeom prst="parallelogram">
            <a:avLst>
              <a:gd name="adj" fmla="val 36579"/>
            </a:avLst>
          </a:prstGeom>
          <a:blipFill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5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0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806245" y="513245"/>
            <a:ext cx="12241160" cy="1672082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gram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795931" y="1981199"/>
            <a:ext cx="8861082" cy="3962401"/>
          </a:xfrm>
        </p:spPr>
        <p:txBody>
          <a:bodyPr>
            <a:noAutofit/>
          </a:bodyPr>
          <a:lstStyle>
            <a:lvl1pPr marL="1588" indent="0">
              <a:spcBef>
                <a:spcPts val="2400"/>
              </a:spcBef>
              <a:buNone/>
              <a:defRPr sz="2800"/>
            </a:lvl1pPr>
            <a:lvl2pPr marL="1588" indent="0">
              <a:spcBef>
                <a:spcPts val="2400"/>
              </a:spcBef>
              <a:buNone/>
              <a:defRPr sz="2800"/>
            </a:lvl2pPr>
            <a:lvl3pPr marL="1588" indent="0">
              <a:spcBef>
                <a:spcPts val="2400"/>
              </a:spcBef>
              <a:buNone/>
              <a:defRPr sz="2800"/>
            </a:lvl3pPr>
            <a:lvl4pPr marL="1588" indent="0">
              <a:spcBef>
                <a:spcPts val="2400"/>
              </a:spcBef>
              <a:buNone/>
              <a:defRPr sz="2800"/>
            </a:lvl4pPr>
            <a:lvl5pPr marL="1588" indent="0">
              <a:spcBef>
                <a:spcPts val="2400"/>
              </a:spcBef>
              <a:buNone/>
              <a:defRPr sz="2800"/>
            </a:lvl5pPr>
            <a:lvl6pPr marL="1588" indent="0">
              <a:spcBef>
                <a:spcPts val="2400"/>
              </a:spcBef>
              <a:buNone/>
              <a:defRPr sz="2800"/>
            </a:lvl6pPr>
            <a:lvl7pPr marL="1588" indent="0">
              <a:spcBef>
                <a:spcPts val="2400"/>
              </a:spcBef>
              <a:buNone/>
              <a:defRPr sz="2800"/>
            </a:lvl7pPr>
            <a:lvl8pPr marL="1588" indent="0">
              <a:spcBef>
                <a:spcPts val="2400"/>
              </a:spcBef>
              <a:buNone/>
              <a:defRPr sz="2800"/>
            </a:lvl8pPr>
            <a:lvl9pPr marL="1588" indent="0">
              <a:spcBef>
                <a:spcPts val="2400"/>
              </a:spcBef>
              <a:buNone/>
              <a:defRPr sz="2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631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3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4274288" y="0"/>
            <a:ext cx="10474099" cy="6858000"/>
          </a:xfrm>
          <a:prstGeom prst="parallelogram">
            <a:avLst>
              <a:gd name="adj" fmla="val 36579"/>
            </a:avLst>
          </a:prstGeom>
          <a:blipFill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7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4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-1637970" y="1177970"/>
            <a:ext cx="11426026" cy="4487334"/>
          </a:xfrm>
          <a:prstGeom prst="parallelogram">
            <a:avLst>
              <a:gd name="adj" fmla="val 36579"/>
            </a:avLst>
          </a:prstGeom>
          <a:blipFill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5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4197763" y="0"/>
            <a:ext cx="7991062" cy="6273578"/>
          </a:xfrm>
          <a:prstGeom prst="parallelogram">
            <a:avLst>
              <a:gd name="adj" fmla="val 36579"/>
            </a:avLst>
          </a:prstGeom>
          <a:blipFill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6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4" name="Parallelogram 3"/>
          <p:cNvSpPr/>
          <p:nvPr userDrawn="1"/>
        </p:nvSpPr>
        <p:spPr>
          <a:xfrm>
            <a:off x="884903" y="2585885"/>
            <a:ext cx="12162502" cy="1672082"/>
          </a:xfrm>
          <a:prstGeom prst="parallelogram">
            <a:avLst>
              <a:gd name="adj" fmla="val 36579"/>
            </a:avLst>
          </a:prstGeom>
          <a:blipFill>
            <a:blip r:embed="rId4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9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3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-855407" y="2585885"/>
            <a:ext cx="12241162" cy="1672082"/>
          </a:xfrm>
          <a:prstGeom prst="parallelogram">
            <a:avLst>
              <a:gd name="adj" fmla="val 36579"/>
            </a:avLst>
          </a:prstGeom>
          <a:blipFill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5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1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 userDrawn="1"/>
        </p:nvSpPr>
        <p:spPr>
          <a:xfrm>
            <a:off x="806245" y="513245"/>
            <a:ext cx="12241160" cy="1672082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6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4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6421609" y="-1536700"/>
            <a:ext cx="8958805" cy="4973039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7" name="Parallelogram 6"/>
          <p:cNvSpPr/>
          <p:nvPr userDrawn="1"/>
        </p:nvSpPr>
        <p:spPr>
          <a:xfrm>
            <a:off x="5550408" y="1078992"/>
            <a:ext cx="8724393" cy="5779010"/>
          </a:xfrm>
          <a:prstGeom prst="parallelogram">
            <a:avLst>
              <a:gd name="adj" fmla="val 36579"/>
            </a:avLst>
          </a:prstGeom>
          <a:blipFill dpi="0" rotWithShape="1">
            <a:blip r:embed="rId5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22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5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5" name="Parallelogram 4"/>
          <p:cNvSpPr/>
          <p:nvPr userDrawn="1"/>
        </p:nvSpPr>
        <p:spPr>
          <a:xfrm>
            <a:off x="6421609" y="-1536700"/>
            <a:ext cx="8958805" cy="4973039"/>
          </a:xfrm>
          <a:prstGeom prst="parallelogram">
            <a:avLst>
              <a:gd name="adj" fmla="val 36579"/>
            </a:avLst>
          </a:prstGeom>
          <a:blipFill dpi="0" rotWithShape="1">
            <a:blip r:embed="rId4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Parallelogram 8"/>
          <p:cNvSpPr/>
          <p:nvPr userDrawn="1"/>
        </p:nvSpPr>
        <p:spPr>
          <a:xfrm>
            <a:off x="5550408" y="1078992"/>
            <a:ext cx="8724393" cy="5779010"/>
          </a:xfrm>
          <a:prstGeom prst="parallelogram">
            <a:avLst>
              <a:gd name="adj" fmla="val 36579"/>
            </a:avLst>
          </a:prstGeom>
          <a:blipFill dpi="0" rotWithShape="1">
            <a:blip r:embed="rId5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82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6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5" name="Parallelogram 4"/>
          <p:cNvSpPr/>
          <p:nvPr userDrawn="1"/>
        </p:nvSpPr>
        <p:spPr>
          <a:xfrm>
            <a:off x="6421609" y="-1536700"/>
            <a:ext cx="8958805" cy="4973039"/>
          </a:xfrm>
          <a:prstGeom prst="parallelogram">
            <a:avLst>
              <a:gd name="adj" fmla="val 36579"/>
            </a:avLst>
          </a:prstGeom>
          <a:blipFill dpi="0" rotWithShape="1">
            <a:blip r:embed="rId4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7" name="Parallelogram 6"/>
          <p:cNvSpPr/>
          <p:nvPr userDrawn="1"/>
        </p:nvSpPr>
        <p:spPr>
          <a:xfrm>
            <a:off x="5550408" y="1078992"/>
            <a:ext cx="8724393" cy="5779010"/>
          </a:xfrm>
          <a:prstGeom prst="parallelogram">
            <a:avLst>
              <a:gd name="adj" fmla="val 36579"/>
            </a:avLst>
          </a:prstGeom>
          <a:blipFill dpi="0" rotWithShape="1">
            <a:blip r:embed="rId5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7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7" name="Parallelogram 6"/>
          <p:cNvSpPr/>
          <p:nvPr userDrawn="1"/>
        </p:nvSpPr>
        <p:spPr>
          <a:xfrm>
            <a:off x="6421609" y="-1536700"/>
            <a:ext cx="8958805" cy="4973039"/>
          </a:xfrm>
          <a:prstGeom prst="parallelogram">
            <a:avLst>
              <a:gd name="adj" fmla="val 36579"/>
            </a:avLst>
          </a:prstGeom>
          <a:blipFill dpi="0" rotWithShape="1">
            <a:blip r:embed="rId4" cstate="email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Parallelogram 7"/>
          <p:cNvSpPr/>
          <p:nvPr userDrawn="1"/>
        </p:nvSpPr>
        <p:spPr>
          <a:xfrm>
            <a:off x="5550408" y="1078992"/>
            <a:ext cx="8724393" cy="5779010"/>
          </a:xfrm>
          <a:prstGeom prst="parallelogram">
            <a:avLst>
              <a:gd name="adj" fmla="val 36579"/>
            </a:avLst>
          </a:prstGeom>
          <a:blipFill dpi="0" rotWithShape="1">
            <a:blip r:embed="rId5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9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3" y="2600324"/>
            <a:ext cx="11125200" cy="1371600"/>
          </a:xfrm>
        </p:spPr>
        <p:txBody>
          <a:bodyPr anchor="b"/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3" y="4038598"/>
            <a:ext cx="11125200" cy="9144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44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Oracle log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cle logo in white on red staging background. Light blue frame around perimeter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hidden">
          <a:xfrm>
            <a:off x="138023" y="129398"/>
            <a:ext cx="11912778" cy="65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822128" y="2843826"/>
            <a:ext cx="4544568" cy="569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-287" y="0"/>
            <a:ext cx="193962" cy="68521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11995151" y="5854"/>
            <a:ext cx="193960" cy="68521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-286" y="6400800"/>
            <a:ext cx="12189396" cy="457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 bwMode="gray">
          <a:xfrm>
            <a:off x="-286" y="0"/>
            <a:ext cx="12189398" cy="19202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Section Header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4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647806" y="22280"/>
            <a:ext cx="11507599" cy="5222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 descr="Full bleed 4-color photo can be inserted here"/>
          <p:cNvSpPr/>
          <p:nvPr userDrawn="1"/>
        </p:nvSpPr>
        <p:spPr bwMode="hidden">
          <a:xfrm>
            <a:off x="-287" y="5855"/>
            <a:ext cx="1218882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5" rIns="91428" bIns="45715" rtlCol="0" anchor="ctr"/>
          <a:lstStyle/>
          <a:p>
            <a:pPr algn="ctr" defTabSz="914400"/>
            <a:endParaRPr sz="1800" dirty="0">
              <a:solidFill>
                <a:srgbClr val="FFFFFF"/>
              </a:solidFill>
            </a:endParaRPr>
          </a:p>
        </p:txBody>
      </p:sp>
      <p:grpSp>
        <p:nvGrpSpPr>
          <p:cNvPr id="2" name="Group 6"/>
          <p:cNvGrpSpPr/>
          <p:nvPr/>
        </p:nvGrpSpPr>
        <p:grpSpPr bwMode="gray">
          <a:xfrm>
            <a:off x="-285" y="0"/>
            <a:ext cx="12189400" cy="6858000"/>
            <a:chOff x="-287" y="0"/>
            <a:chExt cx="12189399" cy="6858000"/>
          </a:xfrm>
        </p:grpSpPr>
        <p:sp>
          <p:nvSpPr>
            <p:cNvPr id="9" name="Rectangle 8"/>
            <p:cNvSpPr/>
            <p:nvPr/>
          </p:nvSpPr>
          <p:spPr bwMode="gray">
            <a:xfrm>
              <a:off x="-287" y="0"/>
              <a:ext cx="193962" cy="685214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11995151" y="5854"/>
              <a:ext cx="193960" cy="685214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-286" y="6400800"/>
              <a:ext cx="12189396" cy="457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-286" y="0"/>
              <a:ext cx="12189398" cy="19202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31816" y="406400"/>
            <a:ext cx="11125199" cy="889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reeform 1"/>
          <p:cNvSpPr>
            <a:spLocks noChangeArrowheads="1"/>
          </p:cNvSpPr>
          <p:nvPr userDrawn="1"/>
        </p:nvSpPr>
        <p:spPr bwMode="auto">
          <a:xfrm>
            <a:off x="201789" y="6073275"/>
            <a:ext cx="11804924" cy="327745"/>
          </a:xfrm>
          <a:custGeom>
            <a:avLst/>
            <a:gdLst>
              <a:gd name="T0" fmla="*/ 27999 w 28000"/>
              <a:gd name="T1" fmla="*/ 873 h 2662"/>
              <a:gd name="T2" fmla="*/ 27999 w 28000"/>
              <a:gd name="T3" fmla="*/ 2661 h 2662"/>
              <a:gd name="T4" fmla="*/ 0 w 28000"/>
              <a:gd name="T5" fmla="*/ 2661 h 2662"/>
              <a:gd name="T6" fmla="*/ 0 w 28000"/>
              <a:gd name="T7" fmla="*/ 0 h 2662"/>
              <a:gd name="T8" fmla="*/ 27999 w 28000"/>
              <a:gd name="T9" fmla="*/ 873 h 2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000" h="2662">
                <a:moveTo>
                  <a:pt x="27999" y="873"/>
                </a:moveTo>
                <a:lnTo>
                  <a:pt x="27999" y="2661"/>
                </a:lnTo>
                <a:lnTo>
                  <a:pt x="0" y="2661"/>
                </a:lnTo>
                <a:lnTo>
                  <a:pt x="0" y="0"/>
                </a:lnTo>
                <a:lnTo>
                  <a:pt x="27999" y="873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91428" tIns="45715" rIns="91428" bIns="45715" anchor="ctr"/>
          <a:lstStyle/>
          <a:p>
            <a:pPr defTabSz="914400"/>
            <a:endParaRPr lang="en-US" sz="18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21424" y="6556248"/>
            <a:ext cx="2743200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85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defTabSz="914400">
              <a:defRPr/>
            </a:pPr>
            <a:r>
              <a:rPr lang="en-US" kern="0" smtClean="0">
                <a:solidFill>
                  <a:srgbClr val="5F5F5F"/>
                </a:solidFill>
              </a:rPr>
              <a:t>Confidential – Oracle Internal </a:t>
            </a:r>
            <a:endParaRPr lang="en-US" kern="0" dirty="0">
              <a:solidFill>
                <a:srgbClr val="5F5F5F"/>
              </a:solidFill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6012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r">
              <a:defRPr sz="85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defTabSz="914400">
              <a:defRPr/>
            </a:pPr>
            <a:fld id="{C51EAA63-D034-42AE-91FA-B13B9518C7BE}" type="slidenum">
              <a:rPr lang="en-US" kern="0" smtClean="0">
                <a:solidFill>
                  <a:srgbClr val="5F5F5F"/>
                </a:solidFill>
              </a:rPr>
              <a:pPr defTabSz="914400">
                <a:defRPr/>
              </a:pPr>
              <a:t>‹#›</a:t>
            </a:fld>
            <a:endParaRPr lang="en-US" kern="0" dirty="0">
              <a:solidFill>
                <a:srgbClr val="5F5F5F"/>
              </a:solidFill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5376673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 defTabSz="914400">
              <a:defRPr/>
            </a:pPr>
            <a:r>
              <a:rPr sz="850" kern="0" dirty="0">
                <a:solidFill>
                  <a:srgbClr val="5F5F5F"/>
                </a:solidFill>
                <a:cs typeface="Calibri"/>
              </a:rPr>
              <a:t>Copyright © </a:t>
            </a:r>
            <a:r>
              <a:rPr lang="en-US" sz="850" kern="0" dirty="0" smtClean="0">
                <a:solidFill>
                  <a:srgbClr val="5F5F5F"/>
                </a:solidFill>
                <a:cs typeface="Calibri"/>
              </a:rPr>
              <a:t>2016,</a:t>
            </a:r>
            <a:r>
              <a:rPr sz="850" kern="0" dirty="0" smtClean="0">
                <a:solidFill>
                  <a:srgbClr val="5F5F5F"/>
                </a:solidFill>
                <a:cs typeface="Calibri"/>
              </a:rPr>
              <a:t> </a:t>
            </a:r>
            <a:r>
              <a:rPr sz="850" kern="0" dirty="0">
                <a:solidFill>
                  <a:srgbClr val="5F5F5F"/>
                </a:solidFill>
                <a:cs typeface="Calibri"/>
              </a:rPr>
              <a:t>Oracle and/or its affiliates. All rights reserved.  </a:t>
            </a:r>
            <a:r>
              <a:rPr sz="850" kern="0" dirty="0" smtClean="0">
                <a:solidFill>
                  <a:srgbClr val="5F5F5F"/>
                </a:solidFill>
                <a:cs typeface="Calibri"/>
              </a:rPr>
              <a:t>|</a:t>
            </a:r>
            <a:endParaRPr sz="850" kern="0" dirty="0">
              <a:solidFill>
                <a:srgbClr val="5F5F5F"/>
              </a:solidFill>
              <a:cs typeface="Calibri"/>
            </a:endParaRPr>
          </a:p>
        </p:txBody>
      </p:sp>
      <p:sp>
        <p:nvSpPr>
          <p:cNvPr id="17" name="Freeform 74"/>
          <p:cNvSpPr>
            <a:spLocks noChangeAspect="1" noChangeArrowheads="1"/>
          </p:cNvSpPr>
          <p:nvPr userDrawn="1"/>
        </p:nvSpPr>
        <p:spPr bwMode="auto">
          <a:xfrm>
            <a:off x="8169685" y="3841435"/>
            <a:ext cx="3831942" cy="2444517"/>
          </a:xfrm>
          <a:custGeom>
            <a:avLst/>
            <a:gdLst>
              <a:gd name="T0" fmla="*/ 2426 w 3327"/>
              <a:gd name="T1" fmla="*/ 1686 h 2119"/>
              <a:gd name="T2" fmla="*/ 2453 w 3327"/>
              <a:gd name="T3" fmla="*/ 1774 h 2119"/>
              <a:gd name="T4" fmla="*/ 2470 w 3327"/>
              <a:gd name="T5" fmla="*/ 1906 h 2119"/>
              <a:gd name="T6" fmla="*/ 2470 w 3327"/>
              <a:gd name="T7" fmla="*/ 1959 h 2119"/>
              <a:gd name="T8" fmla="*/ 2417 w 3327"/>
              <a:gd name="T9" fmla="*/ 1977 h 2119"/>
              <a:gd name="T10" fmla="*/ 2347 w 3327"/>
              <a:gd name="T11" fmla="*/ 1959 h 2119"/>
              <a:gd name="T12" fmla="*/ 2276 w 3327"/>
              <a:gd name="T13" fmla="*/ 1942 h 2119"/>
              <a:gd name="T14" fmla="*/ 2109 w 3327"/>
              <a:gd name="T15" fmla="*/ 1739 h 2119"/>
              <a:gd name="T16" fmla="*/ 1350 w 3327"/>
              <a:gd name="T17" fmla="*/ 1086 h 2119"/>
              <a:gd name="T18" fmla="*/ 3326 w 3327"/>
              <a:gd name="T19" fmla="*/ 1968 h 2119"/>
              <a:gd name="T20" fmla="*/ 3053 w 3327"/>
              <a:gd name="T21" fmla="*/ 1986 h 2119"/>
              <a:gd name="T22" fmla="*/ 3000 w 3327"/>
              <a:gd name="T23" fmla="*/ 1994 h 2119"/>
              <a:gd name="T24" fmla="*/ 2920 w 3327"/>
              <a:gd name="T25" fmla="*/ 1950 h 2119"/>
              <a:gd name="T26" fmla="*/ 2859 w 3327"/>
              <a:gd name="T27" fmla="*/ 1950 h 2119"/>
              <a:gd name="T28" fmla="*/ 2797 w 3327"/>
              <a:gd name="T29" fmla="*/ 1889 h 2119"/>
              <a:gd name="T30" fmla="*/ 2832 w 3327"/>
              <a:gd name="T31" fmla="*/ 1844 h 2119"/>
              <a:gd name="T32" fmla="*/ 2691 w 3327"/>
              <a:gd name="T33" fmla="*/ 1906 h 2119"/>
              <a:gd name="T34" fmla="*/ 2726 w 3327"/>
              <a:gd name="T35" fmla="*/ 1765 h 2119"/>
              <a:gd name="T36" fmla="*/ 2761 w 3327"/>
              <a:gd name="T37" fmla="*/ 1571 h 2119"/>
              <a:gd name="T38" fmla="*/ 2594 w 3327"/>
              <a:gd name="T39" fmla="*/ 1518 h 2119"/>
              <a:gd name="T40" fmla="*/ 2241 w 3327"/>
              <a:gd name="T41" fmla="*/ 1421 h 2119"/>
              <a:gd name="T42" fmla="*/ 1950 w 3327"/>
              <a:gd name="T43" fmla="*/ 1280 h 2119"/>
              <a:gd name="T44" fmla="*/ 1747 w 3327"/>
              <a:gd name="T45" fmla="*/ 1227 h 2119"/>
              <a:gd name="T46" fmla="*/ 1888 w 3327"/>
              <a:gd name="T47" fmla="*/ 671 h 2119"/>
              <a:gd name="T48" fmla="*/ 1888 w 3327"/>
              <a:gd name="T49" fmla="*/ 274 h 2119"/>
              <a:gd name="T50" fmla="*/ 1659 w 3327"/>
              <a:gd name="T51" fmla="*/ 45 h 2119"/>
              <a:gd name="T52" fmla="*/ 865 w 3327"/>
              <a:gd name="T53" fmla="*/ 195 h 2119"/>
              <a:gd name="T54" fmla="*/ 547 w 3327"/>
              <a:gd name="T55" fmla="*/ 186 h 2119"/>
              <a:gd name="T56" fmla="*/ 432 w 3327"/>
              <a:gd name="T57" fmla="*/ 62 h 2119"/>
              <a:gd name="T58" fmla="*/ 132 w 3327"/>
              <a:gd name="T59" fmla="*/ 45 h 2119"/>
              <a:gd name="T60" fmla="*/ 9 w 3327"/>
              <a:gd name="T61" fmla="*/ 345 h 2119"/>
              <a:gd name="T62" fmla="*/ 71 w 3327"/>
              <a:gd name="T63" fmla="*/ 486 h 2119"/>
              <a:gd name="T64" fmla="*/ 106 w 3327"/>
              <a:gd name="T65" fmla="*/ 547 h 2119"/>
              <a:gd name="T66" fmla="*/ 124 w 3327"/>
              <a:gd name="T67" fmla="*/ 592 h 2119"/>
              <a:gd name="T68" fmla="*/ 221 w 3327"/>
              <a:gd name="T69" fmla="*/ 636 h 2119"/>
              <a:gd name="T70" fmla="*/ 468 w 3327"/>
              <a:gd name="T71" fmla="*/ 565 h 2119"/>
              <a:gd name="T72" fmla="*/ 494 w 3327"/>
              <a:gd name="T73" fmla="*/ 750 h 2119"/>
              <a:gd name="T74" fmla="*/ 476 w 3327"/>
              <a:gd name="T75" fmla="*/ 1183 h 2119"/>
              <a:gd name="T76" fmla="*/ 476 w 3327"/>
              <a:gd name="T77" fmla="*/ 1633 h 2119"/>
              <a:gd name="T78" fmla="*/ 406 w 3327"/>
              <a:gd name="T79" fmla="*/ 1853 h 2119"/>
              <a:gd name="T80" fmla="*/ 335 w 3327"/>
              <a:gd name="T81" fmla="*/ 2074 h 2119"/>
              <a:gd name="T82" fmla="*/ 397 w 3327"/>
              <a:gd name="T83" fmla="*/ 2092 h 2119"/>
              <a:gd name="T84" fmla="*/ 432 w 3327"/>
              <a:gd name="T85" fmla="*/ 2039 h 2119"/>
              <a:gd name="T86" fmla="*/ 494 w 3327"/>
              <a:gd name="T87" fmla="*/ 2083 h 2119"/>
              <a:gd name="T88" fmla="*/ 538 w 3327"/>
              <a:gd name="T89" fmla="*/ 2083 h 2119"/>
              <a:gd name="T90" fmla="*/ 512 w 3327"/>
              <a:gd name="T91" fmla="*/ 1933 h 2119"/>
              <a:gd name="T92" fmla="*/ 582 w 3327"/>
              <a:gd name="T93" fmla="*/ 1862 h 2119"/>
              <a:gd name="T94" fmla="*/ 626 w 3327"/>
              <a:gd name="T95" fmla="*/ 1880 h 2119"/>
              <a:gd name="T96" fmla="*/ 750 w 3327"/>
              <a:gd name="T97" fmla="*/ 1871 h 2119"/>
              <a:gd name="T98" fmla="*/ 723 w 3327"/>
              <a:gd name="T99" fmla="*/ 1818 h 2119"/>
              <a:gd name="T100" fmla="*/ 759 w 3327"/>
              <a:gd name="T101" fmla="*/ 1421 h 2119"/>
              <a:gd name="T102" fmla="*/ 803 w 3327"/>
              <a:gd name="T103" fmla="*/ 865 h 2119"/>
              <a:gd name="T104" fmla="*/ 1103 w 3327"/>
              <a:gd name="T105" fmla="*/ 706 h 2119"/>
              <a:gd name="T106" fmla="*/ 1076 w 3327"/>
              <a:gd name="T107" fmla="*/ 900 h 2119"/>
              <a:gd name="T108" fmla="*/ 1094 w 3327"/>
              <a:gd name="T109" fmla="*/ 1315 h 2119"/>
              <a:gd name="T110" fmla="*/ 1438 w 3327"/>
              <a:gd name="T111" fmla="*/ 1474 h 2119"/>
              <a:gd name="T112" fmla="*/ 1791 w 3327"/>
              <a:gd name="T113" fmla="*/ 1624 h 2119"/>
              <a:gd name="T114" fmla="*/ 1667 w 3327"/>
              <a:gd name="T115" fmla="*/ 1977 h 2119"/>
              <a:gd name="T116" fmla="*/ 1720 w 3327"/>
              <a:gd name="T117" fmla="*/ 2012 h 2119"/>
              <a:gd name="T118" fmla="*/ 2461 w 3327"/>
              <a:gd name="T119" fmla="*/ 2047 h 2119"/>
              <a:gd name="T120" fmla="*/ 2541 w 3327"/>
              <a:gd name="T121" fmla="*/ 2074 h 2119"/>
              <a:gd name="T122" fmla="*/ 3185 w 3327"/>
              <a:gd name="T123" fmla="*/ 2065 h 2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27" h="2119">
                <a:moveTo>
                  <a:pt x="2153" y="1606"/>
                </a:moveTo>
                <a:lnTo>
                  <a:pt x="2153" y="1606"/>
                </a:lnTo>
                <a:lnTo>
                  <a:pt x="2223" y="1624"/>
                </a:lnTo>
                <a:lnTo>
                  <a:pt x="2303" y="1633"/>
                </a:lnTo>
                <a:lnTo>
                  <a:pt x="2303" y="1633"/>
                </a:lnTo>
                <a:lnTo>
                  <a:pt x="2373" y="1659"/>
                </a:lnTo>
                <a:lnTo>
                  <a:pt x="2400" y="1668"/>
                </a:lnTo>
                <a:lnTo>
                  <a:pt x="2426" y="1686"/>
                </a:lnTo>
                <a:lnTo>
                  <a:pt x="2426" y="1686"/>
                </a:lnTo>
                <a:lnTo>
                  <a:pt x="2417" y="1703"/>
                </a:lnTo>
                <a:lnTo>
                  <a:pt x="2417" y="1703"/>
                </a:lnTo>
                <a:lnTo>
                  <a:pt x="2426" y="1721"/>
                </a:lnTo>
                <a:lnTo>
                  <a:pt x="2435" y="1739"/>
                </a:lnTo>
                <a:lnTo>
                  <a:pt x="2444" y="1747"/>
                </a:lnTo>
                <a:lnTo>
                  <a:pt x="2453" y="1774"/>
                </a:lnTo>
                <a:lnTo>
                  <a:pt x="2453" y="1774"/>
                </a:lnTo>
                <a:lnTo>
                  <a:pt x="2444" y="1818"/>
                </a:lnTo>
                <a:lnTo>
                  <a:pt x="2444" y="1844"/>
                </a:lnTo>
                <a:lnTo>
                  <a:pt x="2444" y="1871"/>
                </a:lnTo>
                <a:lnTo>
                  <a:pt x="2444" y="1871"/>
                </a:lnTo>
                <a:lnTo>
                  <a:pt x="2453" y="1897"/>
                </a:lnTo>
                <a:lnTo>
                  <a:pt x="2461" y="1906"/>
                </a:lnTo>
                <a:lnTo>
                  <a:pt x="2470" y="1906"/>
                </a:lnTo>
                <a:lnTo>
                  <a:pt x="2470" y="1906"/>
                </a:lnTo>
                <a:lnTo>
                  <a:pt x="2497" y="1906"/>
                </a:lnTo>
                <a:lnTo>
                  <a:pt x="2497" y="1915"/>
                </a:lnTo>
                <a:lnTo>
                  <a:pt x="2497" y="1933"/>
                </a:lnTo>
                <a:lnTo>
                  <a:pt x="2479" y="1933"/>
                </a:lnTo>
                <a:lnTo>
                  <a:pt x="2497" y="1977"/>
                </a:lnTo>
                <a:lnTo>
                  <a:pt x="2497" y="1977"/>
                </a:lnTo>
                <a:lnTo>
                  <a:pt x="2479" y="1968"/>
                </a:lnTo>
                <a:lnTo>
                  <a:pt x="2470" y="1959"/>
                </a:lnTo>
                <a:lnTo>
                  <a:pt x="2461" y="1933"/>
                </a:lnTo>
                <a:lnTo>
                  <a:pt x="2426" y="1933"/>
                </a:lnTo>
                <a:lnTo>
                  <a:pt x="2417" y="1933"/>
                </a:lnTo>
                <a:lnTo>
                  <a:pt x="2417" y="1933"/>
                </a:lnTo>
                <a:lnTo>
                  <a:pt x="2426" y="1959"/>
                </a:lnTo>
                <a:lnTo>
                  <a:pt x="2426" y="1959"/>
                </a:lnTo>
                <a:lnTo>
                  <a:pt x="2426" y="1968"/>
                </a:lnTo>
                <a:lnTo>
                  <a:pt x="2417" y="1977"/>
                </a:lnTo>
                <a:lnTo>
                  <a:pt x="2391" y="1933"/>
                </a:lnTo>
                <a:lnTo>
                  <a:pt x="2356" y="1933"/>
                </a:lnTo>
                <a:lnTo>
                  <a:pt x="2356" y="1933"/>
                </a:lnTo>
                <a:lnTo>
                  <a:pt x="2364" y="1942"/>
                </a:lnTo>
                <a:lnTo>
                  <a:pt x="2364" y="1959"/>
                </a:lnTo>
                <a:lnTo>
                  <a:pt x="2364" y="1968"/>
                </a:lnTo>
                <a:lnTo>
                  <a:pt x="2364" y="1968"/>
                </a:lnTo>
                <a:lnTo>
                  <a:pt x="2347" y="1959"/>
                </a:lnTo>
                <a:lnTo>
                  <a:pt x="2338" y="1942"/>
                </a:lnTo>
                <a:lnTo>
                  <a:pt x="2329" y="1933"/>
                </a:lnTo>
                <a:lnTo>
                  <a:pt x="2320" y="1924"/>
                </a:lnTo>
                <a:lnTo>
                  <a:pt x="2294" y="1924"/>
                </a:lnTo>
                <a:lnTo>
                  <a:pt x="2303" y="1959"/>
                </a:lnTo>
                <a:lnTo>
                  <a:pt x="2303" y="1959"/>
                </a:lnTo>
                <a:lnTo>
                  <a:pt x="2285" y="1959"/>
                </a:lnTo>
                <a:lnTo>
                  <a:pt x="2276" y="1942"/>
                </a:lnTo>
                <a:lnTo>
                  <a:pt x="2276" y="1933"/>
                </a:lnTo>
                <a:lnTo>
                  <a:pt x="2259" y="1924"/>
                </a:lnTo>
                <a:lnTo>
                  <a:pt x="2259" y="1906"/>
                </a:lnTo>
                <a:lnTo>
                  <a:pt x="2109" y="1897"/>
                </a:lnTo>
                <a:lnTo>
                  <a:pt x="2109" y="1897"/>
                </a:lnTo>
                <a:lnTo>
                  <a:pt x="2100" y="1871"/>
                </a:lnTo>
                <a:lnTo>
                  <a:pt x="2100" y="1836"/>
                </a:lnTo>
                <a:lnTo>
                  <a:pt x="2109" y="1739"/>
                </a:lnTo>
                <a:lnTo>
                  <a:pt x="2126" y="1659"/>
                </a:lnTo>
                <a:lnTo>
                  <a:pt x="2144" y="1624"/>
                </a:lnTo>
                <a:lnTo>
                  <a:pt x="2153" y="1606"/>
                </a:lnTo>
                <a:close/>
                <a:moveTo>
                  <a:pt x="1288" y="1139"/>
                </a:moveTo>
                <a:lnTo>
                  <a:pt x="1288" y="1139"/>
                </a:lnTo>
                <a:lnTo>
                  <a:pt x="1297" y="1121"/>
                </a:lnTo>
                <a:lnTo>
                  <a:pt x="1315" y="1112"/>
                </a:lnTo>
                <a:lnTo>
                  <a:pt x="1350" y="1086"/>
                </a:lnTo>
                <a:lnTo>
                  <a:pt x="1350" y="1086"/>
                </a:lnTo>
                <a:lnTo>
                  <a:pt x="1385" y="1059"/>
                </a:lnTo>
                <a:lnTo>
                  <a:pt x="1403" y="1050"/>
                </a:lnTo>
                <a:lnTo>
                  <a:pt x="1420" y="1042"/>
                </a:lnTo>
                <a:lnTo>
                  <a:pt x="1447" y="1200"/>
                </a:lnTo>
                <a:lnTo>
                  <a:pt x="1288" y="1139"/>
                </a:lnTo>
                <a:close/>
                <a:moveTo>
                  <a:pt x="3326" y="2118"/>
                </a:moveTo>
                <a:lnTo>
                  <a:pt x="3326" y="1968"/>
                </a:lnTo>
                <a:lnTo>
                  <a:pt x="3106" y="1959"/>
                </a:lnTo>
                <a:lnTo>
                  <a:pt x="3114" y="1977"/>
                </a:lnTo>
                <a:lnTo>
                  <a:pt x="3097" y="1977"/>
                </a:lnTo>
                <a:lnTo>
                  <a:pt x="3088" y="1959"/>
                </a:lnTo>
                <a:lnTo>
                  <a:pt x="3044" y="1959"/>
                </a:lnTo>
                <a:lnTo>
                  <a:pt x="3061" y="1994"/>
                </a:lnTo>
                <a:lnTo>
                  <a:pt x="3061" y="1994"/>
                </a:lnTo>
                <a:lnTo>
                  <a:pt x="3053" y="1986"/>
                </a:lnTo>
                <a:lnTo>
                  <a:pt x="3044" y="1986"/>
                </a:lnTo>
                <a:lnTo>
                  <a:pt x="3044" y="1977"/>
                </a:lnTo>
                <a:lnTo>
                  <a:pt x="3026" y="1977"/>
                </a:lnTo>
                <a:lnTo>
                  <a:pt x="3026" y="1977"/>
                </a:lnTo>
                <a:lnTo>
                  <a:pt x="3026" y="1959"/>
                </a:lnTo>
                <a:lnTo>
                  <a:pt x="3017" y="1959"/>
                </a:lnTo>
                <a:lnTo>
                  <a:pt x="2982" y="1959"/>
                </a:lnTo>
                <a:lnTo>
                  <a:pt x="3000" y="1994"/>
                </a:lnTo>
                <a:lnTo>
                  <a:pt x="2991" y="1994"/>
                </a:lnTo>
                <a:lnTo>
                  <a:pt x="2982" y="1977"/>
                </a:lnTo>
                <a:lnTo>
                  <a:pt x="2982" y="1977"/>
                </a:lnTo>
                <a:lnTo>
                  <a:pt x="2964" y="1968"/>
                </a:lnTo>
                <a:lnTo>
                  <a:pt x="2964" y="1959"/>
                </a:lnTo>
                <a:lnTo>
                  <a:pt x="2964" y="1959"/>
                </a:lnTo>
                <a:lnTo>
                  <a:pt x="2956" y="1950"/>
                </a:lnTo>
                <a:lnTo>
                  <a:pt x="2920" y="1950"/>
                </a:lnTo>
                <a:lnTo>
                  <a:pt x="2920" y="1977"/>
                </a:lnTo>
                <a:lnTo>
                  <a:pt x="2920" y="1977"/>
                </a:lnTo>
                <a:lnTo>
                  <a:pt x="2911" y="1968"/>
                </a:lnTo>
                <a:lnTo>
                  <a:pt x="2903" y="1959"/>
                </a:lnTo>
                <a:lnTo>
                  <a:pt x="2903" y="1959"/>
                </a:lnTo>
                <a:lnTo>
                  <a:pt x="2894" y="1950"/>
                </a:lnTo>
                <a:lnTo>
                  <a:pt x="2885" y="1950"/>
                </a:lnTo>
                <a:lnTo>
                  <a:pt x="2859" y="1950"/>
                </a:lnTo>
                <a:lnTo>
                  <a:pt x="2859" y="1968"/>
                </a:lnTo>
                <a:lnTo>
                  <a:pt x="2841" y="1968"/>
                </a:lnTo>
                <a:lnTo>
                  <a:pt x="2832" y="1950"/>
                </a:lnTo>
                <a:lnTo>
                  <a:pt x="2806" y="1950"/>
                </a:lnTo>
                <a:lnTo>
                  <a:pt x="2806" y="1950"/>
                </a:lnTo>
                <a:lnTo>
                  <a:pt x="2797" y="1933"/>
                </a:lnTo>
                <a:lnTo>
                  <a:pt x="2797" y="1906"/>
                </a:lnTo>
                <a:lnTo>
                  <a:pt x="2797" y="1889"/>
                </a:lnTo>
                <a:lnTo>
                  <a:pt x="2806" y="1880"/>
                </a:lnTo>
                <a:lnTo>
                  <a:pt x="2814" y="1880"/>
                </a:lnTo>
                <a:lnTo>
                  <a:pt x="2814" y="1871"/>
                </a:lnTo>
                <a:lnTo>
                  <a:pt x="2814" y="1871"/>
                </a:lnTo>
                <a:lnTo>
                  <a:pt x="2814" y="1862"/>
                </a:lnTo>
                <a:lnTo>
                  <a:pt x="2823" y="1853"/>
                </a:lnTo>
                <a:lnTo>
                  <a:pt x="2832" y="1853"/>
                </a:lnTo>
                <a:lnTo>
                  <a:pt x="2832" y="1844"/>
                </a:lnTo>
                <a:lnTo>
                  <a:pt x="2832" y="1836"/>
                </a:lnTo>
                <a:lnTo>
                  <a:pt x="2832" y="1836"/>
                </a:lnTo>
                <a:lnTo>
                  <a:pt x="2814" y="1818"/>
                </a:lnTo>
                <a:lnTo>
                  <a:pt x="2788" y="1792"/>
                </a:lnTo>
                <a:lnTo>
                  <a:pt x="2779" y="1792"/>
                </a:lnTo>
                <a:lnTo>
                  <a:pt x="2779" y="1792"/>
                </a:lnTo>
                <a:lnTo>
                  <a:pt x="2726" y="1871"/>
                </a:lnTo>
                <a:lnTo>
                  <a:pt x="2691" y="1906"/>
                </a:lnTo>
                <a:lnTo>
                  <a:pt x="2673" y="1915"/>
                </a:lnTo>
                <a:lnTo>
                  <a:pt x="2673" y="1906"/>
                </a:lnTo>
                <a:lnTo>
                  <a:pt x="2682" y="1906"/>
                </a:lnTo>
                <a:lnTo>
                  <a:pt x="2673" y="1889"/>
                </a:lnTo>
                <a:lnTo>
                  <a:pt x="2673" y="1889"/>
                </a:lnTo>
                <a:lnTo>
                  <a:pt x="2700" y="1827"/>
                </a:lnTo>
                <a:lnTo>
                  <a:pt x="2726" y="1765"/>
                </a:lnTo>
                <a:lnTo>
                  <a:pt x="2726" y="1765"/>
                </a:lnTo>
                <a:lnTo>
                  <a:pt x="2744" y="1703"/>
                </a:lnTo>
                <a:lnTo>
                  <a:pt x="2770" y="1633"/>
                </a:lnTo>
                <a:lnTo>
                  <a:pt x="2770" y="1633"/>
                </a:lnTo>
                <a:lnTo>
                  <a:pt x="2770" y="1597"/>
                </a:lnTo>
                <a:lnTo>
                  <a:pt x="2770" y="1597"/>
                </a:lnTo>
                <a:lnTo>
                  <a:pt x="2770" y="1571"/>
                </a:lnTo>
                <a:lnTo>
                  <a:pt x="2761" y="1571"/>
                </a:lnTo>
                <a:lnTo>
                  <a:pt x="2761" y="1571"/>
                </a:lnTo>
                <a:lnTo>
                  <a:pt x="2735" y="1553"/>
                </a:lnTo>
                <a:lnTo>
                  <a:pt x="2700" y="1536"/>
                </a:lnTo>
                <a:lnTo>
                  <a:pt x="2700" y="1536"/>
                </a:lnTo>
                <a:lnTo>
                  <a:pt x="2673" y="1527"/>
                </a:lnTo>
                <a:lnTo>
                  <a:pt x="2629" y="1527"/>
                </a:lnTo>
                <a:lnTo>
                  <a:pt x="2629" y="1527"/>
                </a:lnTo>
                <a:lnTo>
                  <a:pt x="2611" y="1518"/>
                </a:lnTo>
                <a:lnTo>
                  <a:pt x="2594" y="1518"/>
                </a:lnTo>
                <a:lnTo>
                  <a:pt x="2594" y="1518"/>
                </a:lnTo>
                <a:lnTo>
                  <a:pt x="2567" y="1536"/>
                </a:lnTo>
                <a:lnTo>
                  <a:pt x="2567" y="1536"/>
                </a:lnTo>
                <a:lnTo>
                  <a:pt x="2453" y="1500"/>
                </a:lnTo>
                <a:lnTo>
                  <a:pt x="2453" y="1500"/>
                </a:lnTo>
                <a:lnTo>
                  <a:pt x="2347" y="1465"/>
                </a:lnTo>
                <a:lnTo>
                  <a:pt x="2347" y="1465"/>
                </a:lnTo>
                <a:lnTo>
                  <a:pt x="2241" y="1421"/>
                </a:lnTo>
                <a:lnTo>
                  <a:pt x="2241" y="1421"/>
                </a:lnTo>
                <a:lnTo>
                  <a:pt x="2144" y="1377"/>
                </a:lnTo>
                <a:lnTo>
                  <a:pt x="2144" y="1377"/>
                </a:lnTo>
                <a:lnTo>
                  <a:pt x="2091" y="1350"/>
                </a:lnTo>
                <a:lnTo>
                  <a:pt x="2047" y="1324"/>
                </a:lnTo>
                <a:lnTo>
                  <a:pt x="2047" y="1324"/>
                </a:lnTo>
                <a:lnTo>
                  <a:pt x="2003" y="1297"/>
                </a:lnTo>
                <a:lnTo>
                  <a:pt x="1950" y="1280"/>
                </a:lnTo>
                <a:lnTo>
                  <a:pt x="1950" y="1280"/>
                </a:lnTo>
                <a:lnTo>
                  <a:pt x="1897" y="1262"/>
                </a:lnTo>
                <a:lnTo>
                  <a:pt x="1835" y="1253"/>
                </a:lnTo>
                <a:lnTo>
                  <a:pt x="1835" y="1253"/>
                </a:lnTo>
                <a:lnTo>
                  <a:pt x="1773" y="1245"/>
                </a:lnTo>
                <a:lnTo>
                  <a:pt x="1773" y="1245"/>
                </a:lnTo>
                <a:lnTo>
                  <a:pt x="1756" y="1236"/>
                </a:lnTo>
                <a:lnTo>
                  <a:pt x="1747" y="1227"/>
                </a:lnTo>
                <a:lnTo>
                  <a:pt x="1747" y="1192"/>
                </a:lnTo>
                <a:lnTo>
                  <a:pt x="1747" y="1192"/>
                </a:lnTo>
                <a:lnTo>
                  <a:pt x="1800" y="1042"/>
                </a:lnTo>
                <a:lnTo>
                  <a:pt x="1853" y="900"/>
                </a:lnTo>
                <a:lnTo>
                  <a:pt x="1853" y="900"/>
                </a:lnTo>
                <a:lnTo>
                  <a:pt x="1870" y="786"/>
                </a:lnTo>
                <a:lnTo>
                  <a:pt x="1870" y="786"/>
                </a:lnTo>
                <a:lnTo>
                  <a:pt x="1888" y="671"/>
                </a:lnTo>
                <a:lnTo>
                  <a:pt x="1888" y="671"/>
                </a:lnTo>
                <a:lnTo>
                  <a:pt x="1897" y="547"/>
                </a:lnTo>
                <a:lnTo>
                  <a:pt x="1897" y="547"/>
                </a:lnTo>
                <a:lnTo>
                  <a:pt x="1906" y="486"/>
                </a:lnTo>
                <a:lnTo>
                  <a:pt x="1906" y="424"/>
                </a:lnTo>
                <a:lnTo>
                  <a:pt x="1906" y="424"/>
                </a:lnTo>
                <a:lnTo>
                  <a:pt x="1888" y="274"/>
                </a:lnTo>
                <a:lnTo>
                  <a:pt x="1888" y="274"/>
                </a:lnTo>
                <a:lnTo>
                  <a:pt x="1862" y="212"/>
                </a:lnTo>
                <a:lnTo>
                  <a:pt x="1826" y="168"/>
                </a:lnTo>
                <a:lnTo>
                  <a:pt x="1826" y="168"/>
                </a:lnTo>
                <a:lnTo>
                  <a:pt x="1791" y="124"/>
                </a:lnTo>
                <a:lnTo>
                  <a:pt x="1747" y="80"/>
                </a:lnTo>
                <a:lnTo>
                  <a:pt x="1747" y="80"/>
                </a:lnTo>
                <a:lnTo>
                  <a:pt x="1703" y="62"/>
                </a:lnTo>
                <a:lnTo>
                  <a:pt x="1659" y="45"/>
                </a:lnTo>
                <a:lnTo>
                  <a:pt x="1623" y="36"/>
                </a:lnTo>
                <a:lnTo>
                  <a:pt x="1579" y="36"/>
                </a:lnTo>
                <a:lnTo>
                  <a:pt x="1491" y="53"/>
                </a:lnTo>
                <a:lnTo>
                  <a:pt x="1403" y="71"/>
                </a:lnTo>
                <a:lnTo>
                  <a:pt x="1403" y="71"/>
                </a:lnTo>
                <a:lnTo>
                  <a:pt x="1129" y="133"/>
                </a:lnTo>
                <a:lnTo>
                  <a:pt x="865" y="195"/>
                </a:lnTo>
                <a:lnTo>
                  <a:pt x="865" y="195"/>
                </a:lnTo>
                <a:lnTo>
                  <a:pt x="776" y="221"/>
                </a:lnTo>
                <a:lnTo>
                  <a:pt x="776" y="221"/>
                </a:lnTo>
                <a:lnTo>
                  <a:pt x="679" y="248"/>
                </a:lnTo>
                <a:lnTo>
                  <a:pt x="591" y="274"/>
                </a:lnTo>
                <a:lnTo>
                  <a:pt x="591" y="274"/>
                </a:lnTo>
                <a:lnTo>
                  <a:pt x="582" y="239"/>
                </a:lnTo>
                <a:lnTo>
                  <a:pt x="565" y="212"/>
                </a:lnTo>
                <a:lnTo>
                  <a:pt x="547" y="186"/>
                </a:lnTo>
                <a:lnTo>
                  <a:pt x="521" y="159"/>
                </a:lnTo>
                <a:lnTo>
                  <a:pt x="521" y="159"/>
                </a:lnTo>
                <a:lnTo>
                  <a:pt x="494" y="159"/>
                </a:lnTo>
                <a:lnTo>
                  <a:pt x="485" y="142"/>
                </a:lnTo>
                <a:lnTo>
                  <a:pt x="485" y="142"/>
                </a:lnTo>
                <a:lnTo>
                  <a:pt x="476" y="115"/>
                </a:lnTo>
                <a:lnTo>
                  <a:pt x="476" y="115"/>
                </a:lnTo>
                <a:lnTo>
                  <a:pt x="432" y="62"/>
                </a:lnTo>
                <a:lnTo>
                  <a:pt x="432" y="62"/>
                </a:lnTo>
                <a:lnTo>
                  <a:pt x="379" y="27"/>
                </a:lnTo>
                <a:lnTo>
                  <a:pt x="344" y="9"/>
                </a:lnTo>
                <a:lnTo>
                  <a:pt x="318" y="0"/>
                </a:lnTo>
                <a:lnTo>
                  <a:pt x="318" y="0"/>
                </a:lnTo>
                <a:lnTo>
                  <a:pt x="265" y="0"/>
                </a:lnTo>
                <a:lnTo>
                  <a:pt x="194" y="18"/>
                </a:lnTo>
                <a:lnTo>
                  <a:pt x="132" y="45"/>
                </a:lnTo>
                <a:lnTo>
                  <a:pt x="79" y="80"/>
                </a:lnTo>
                <a:lnTo>
                  <a:pt x="79" y="80"/>
                </a:lnTo>
                <a:lnTo>
                  <a:pt x="44" y="124"/>
                </a:lnTo>
                <a:lnTo>
                  <a:pt x="26" y="159"/>
                </a:lnTo>
                <a:lnTo>
                  <a:pt x="26" y="159"/>
                </a:lnTo>
                <a:lnTo>
                  <a:pt x="0" y="265"/>
                </a:lnTo>
                <a:lnTo>
                  <a:pt x="0" y="327"/>
                </a:lnTo>
                <a:lnTo>
                  <a:pt x="9" y="345"/>
                </a:lnTo>
                <a:lnTo>
                  <a:pt x="26" y="371"/>
                </a:lnTo>
                <a:lnTo>
                  <a:pt x="26" y="371"/>
                </a:lnTo>
                <a:lnTo>
                  <a:pt x="53" y="398"/>
                </a:lnTo>
                <a:lnTo>
                  <a:pt x="71" y="424"/>
                </a:lnTo>
                <a:lnTo>
                  <a:pt x="79" y="442"/>
                </a:lnTo>
                <a:lnTo>
                  <a:pt x="79" y="450"/>
                </a:lnTo>
                <a:lnTo>
                  <a:pt x="79" y="450"/>
                </a:lnTo>
                <a:lnTo>
                  <a:pt x="71" y="486"/>
                </a:lnTo>
                <a:lnTo>
                  <a:pt x="71" y="495"/>
                </a:lnTo>
                <a:lnTo>
                  <a:pt x="71" y="495"/>
                </a:lnTo>
                <a:lnTo>
                  <a:pt x="71" y="503"/>
                </a:lnTo>
                <a:lnTo>
                  <a:pt x="79" y="512"/>
                </a:lnTo>
                <a:lnTo>
                  <a:pt x="79" y="512"/>
                </a:lnTo>
                <a:lnTo>
                  <a:pt x="106" y="512"/>
                </a:lnTo>
                <a:lnTo>
                  <a:pt x="106" y="521"/>
                </a:lnTo>
                <a:lnTo>
                  <a:pt x="106" y="547"/>
                </a:lnTo>
                <a:lnTo>
                  <a:pt x="106" y="547"/>
                </a:lnTo>
                <a:lnTo>
                  <a:pt x="106" y="565"/>
                </a:lnTo>
                <a:lnTo>
                  <a:pt x="106" y="565"/>
                </a:lnTo>
                <a:lnTo>
                  <a:pt x="124" y="565"/>
                </a:lnTo>
                <a:lnTo>
                  <a:pt x="132" y="565"/>
                </a:lnTo>
                <a:lnTo>
                  <a:pt x="132" y="565"/>
                </a:lnTo>
                <a:lnTo>
                  <a:pt x="132" y="574"/>
                </a:lnTo>
                <a:lnTo>
                  <a:pt x="124" y="592"/>
                </a:lnTo>
                <a:lnTo>
                  <a:pt x="124" y="592"/>
                </a:lnTo>
                <a:lnTo>
                  <a:pt x="132" y="600"/>
                </a:lnTo>
                <a:lnTo>
                  <a:pt x="141" y="609"/>
                </a:lnTo>
                <a:lnTo>
                  <a:pt x="168" y="600"/>
                </a:lnTo>
                <a:lnTo>
                  <a:pt x="168" y="600"/>
                </a:lnTo>
                <a:lnTo>
                  <a:pt x="185" y="618"/>
                </a:lnTo>
                <a:lnTo>
                  <a:pt x="194" y="636"/>
                </a:lnTo>
                <a:lnTo>
                  <a:pt x="221" y="636"/>
                </a:lnTo>
                <a:lnTo>
                  <a:pt x="221" y="636"/>
                </a:lnTo>
                <a:lnTo>
                  <a:pt x="238" y="627"/>
                </a:lnTo>
                <a:lnTo>
                  <a:pt x="274" y="609"/>
                </a:lnTo>
                <a:lnTo>
                  <a:pt x="318" y="574"/>
                </a:lnTo>
                <a:lnTo>
                  <a:pt x="318" y="574"/>
                </a:lnTo>
                <a:lnTo>
                  <a:pt x="353" y="565"/>
                </a:lnTo>
                <a:lnTo>
                  <a:pt x="388" y="565"/>
                </a:lnTo>
                <a:lnTo>
                  <a:pt x="468" y="565"/>
                </a:lnTo>
                <a:lnTo>
                  <a:pt x="494" y="565"/>
                </a:lnTo>
                <a:lnTo>
                  <a:pt x="494" y="565"/>
                </a:lnTo>
                <a:lnTo>
                  <a:pt x="485" y="592"/>
                </a:lnTo>
                <a:lnTo>
                  <a:pt x="476" y="618"/>
                </a:lnTo>
                <a:lnTo>
                  <a:pt x="476" y="653"/>
                </a:lnTo>
                <a:lnTo>
                  <a:pt x="476" y="653"/>
                </a:lnTo>
                <a:lnTo>
                  <a:pt x="485" y="697"/>
                </a:lnTo>
                <a:lnTo>
                  <a:pt x="494" y="750"/>
                </a:lnTo>
                <a:lnTo>
                  <a:pt x="512" y="795"/>
                </a:lnTo>
                <a:lnTo>
                  <a:pt x="521" y="830"/>
                </a:lnTo>
                <a:lnTo>
                  <a:pt x="521" y="1024"/>
                </a:lnTo>
                <a:lnTo>
                  <a:pt x="521" y="1024"/>
                </a:lnTo>
                <a:lnTo>
                  <a:pt x="512" y="1077"/>
                </a:lnTo>
                <a:lnTo>
                  <a:pt x="494" y="1130"/>
                </a:lnTo>
                <a:lnTo>
                  <a:pt x="494" y="1130"/>
                </a:lnTo>
                <a:lnTo>
                  <a:pt x="476" y="1183"/>
                </a:lnTo>
                <a:lnTo>
                  <a:pt x="468" y="1236"/>
                </a:lnTo>
                <a:lnTo>
                  <a:pt x="468" y="1236"/>
                </a:lnTo>
                <a:lnTo>
                  <a:pt x="468" y="1289"/>
                </a:lnTo>
                <a:lnTo>
                  <a:pt x="476" y="1359"/>
                </a:lnTo>
                <a:lnTo>
                  <a:pt x="485" y="1421"/>
                </a:lnTo>
                <a:lnTo>
                  <a:pt x="485" y="1483"/>
                </a:lnTo>
                <a:lnTo>
                  <a:pt x="485" y="1483"/>
                </a:lnTo>
                <a:lnTo>
                  <a:pt x="476" y="1633"/>
                </a:lnTo>
                <a:lnTo>
                  <a:pt x="476" y="1712"/>
                </a:lnTo>
                <a:lnTo>
                  <a:pt x="459" y="1783"/>
                </a:lnTo>
                <a:lnTo>
                  <a:pt x="459" y="1783"/>
                </a:lnTo>
                <a:lnTo>
                  <a:pt x="432" y="1818"/>
                </a:lnTo>
                <a:lnTo>
                  <a:pt x="432" y="1818"/>
                </a:lnTo>
                <a:lnTo>
                  <a:pt x="423" y="1844"/>
                </a:lnTo>
                <a:lnTo>
                  <a:pt x="406" y="1853"/>
                </a:lnTo>
                <a:lnTo>
                  <a:pt x="406" y="1853"/>
                </a:lnTo>
                <a:lnTo>
                  <a:pt x="353" y="1924"/>
                </a:lnTo>
                <a:lnTo>
                  <a:pt x="353" y="1924"/>
                </a:lnTo>
                <a:lnTo>
                  <a:pt x="344" y="1977"/>
                </a:lnTo>
                <a:lnTo>
                  <a:pt x="344" y="1977"/>
                </a:lnTo>
                <a:lnTo>
                  <a:pt x="326" y="2030"/>
                </a:lnTo>
                <a:lnTo>
                  <a:pt x="326" y="2065"/>
                </a:lnTo>
                <a:lnTo>
                  <a:pt x="326" y="2065"/>
                </a:lnTo>
                <a:lnTo>
                  <a:pt x="335" y="2074"/>
                </a:lnTo>
                <a:lnTo>
                  <a:pt x="344" y="2074"/>
                </a:lnTo>
                <a:lnTo>
                  <a:pt x="344" y="2074"/>
                </a:lnTo>
                <a:lnTo>
                  <a:pt x="362" y="2074"/>
                </a:lnTo>
                <a:lnTo>
                  <a:pt x="371" y="2047"/>
                </a:lnTo>
                <a:lnTo>
                  <a:pt x="371" y="2047"/>
                </a:lnTo>
                <a:lnTo>
                  <a:pt x="379" y="2074"/>
                </a:lnTo>
                <a:lnTo>
                  <a:pt x="388" y="2092"/>
                </a:lnTo>
                <a:lnTo>
                  <a:pt x="397" y="2092"/>
                </a:lnTo>
                <a:lnTo>
                  <a:pt x="397" y="2092"/>
                </a:lnTo>
                <a:lnTo>
                  <a:pt x="415" y="2092"/>
                </a:lnTo>
                <a:lnTo>
                  <a:pt x="423" y="2083"/>
                </a:lnTo>
                <a:lnTo>
                  <a:pt x="423" y="2074"/>
                </a:lnTo>
                <a:lnTo>
                  <a:pt x="423" y="2074"/>
                </a:lnTo>
                <a:lnTo>
                  <a:pt x="415" y="2030"/>
                </a:lnTo>
                <a:lnTo>
                  <a:pt x="415" y="2030"/>
                </a:lnTo>
                <a:lnTo>
                  <a:pt x="432" y="2039"/>
                </a:lnTo>
                <a:lnTo>
                  <a:pt x="441" y="2039"/>
                </a:lnTo>
                <a:lnTo>
                  <a:pt x="441" y="2039"/>
                </a:lnTo>
                <a:lnTo>
                  <a:pt x="450" y="2065"/>
                </a:lnTo>
                <a:lnTo>
                  <a:pt x="468" y="2092"/>
                </a:lnTo>
                <a:lnTo>
                  <a:pt x="494" y="2092"/>
                </a:lnTo>
                <a:lnTo>
                  <a:pt x="494" y="2092"/>
                </a:lnTo>
                <a:lnTo>
                  <a:pt x="494" y="2083"/>
                </a:lnTo>
                <a:lnTo>
                  <a:pt x="494" y="2083"/>
                </a:lnTo>
                <a:lnTo>
                  <a:pt x="485" y="2039"/>
                </a:lnTo>
                <a:lnTo>
                  <a:pt x="476" y="1994"/>
                </a:lnTo>
                <a:lnTo>
                  <a:pt x="476" y="1994"/>
                </a:lnTo>
                <a:lnTo>
                  <a:pt x="485" y="1994"/>
                </a:lnTo>
                <a:lnTo>
                  <a:pt x="494" y="2012"/>
                </a:lnTo>
                <a:lnTo>
                  <a:pt x="512" y="2039"/>
                </a:lnTo>
                <a:lnTo>
                  <a:pt x="529" y="2074"/>
                </a:lnTo>
                <a:lnTo>
                  <a:pt x="538" y="2083"/>
                </a:lnTo>
                <a:lnTo>
                  <a:pt x="556" y="2083"/>
                </a:lnTo>
                <a:lnTo>
                  <a:pt x="573" y="2083"/>
                </a:lnTo>
                <a:lnTo>
                  <a:pt x="573" y="2074"/>
                </a:lnTo>
                <a:lnTo>
                  <a:pt x="573" y="2074"/>
                </a:lnTo>
                <a:lnTo>
                  <a:pt x="538" y="2012"/>
                </a:lnTo>
                <a:lnTo>
                  <a:pt x="538" y="2012"/>
                </a:lnTo>
                <a:lnTo>
                  <a:pt x="521" y="1977"/>
                </a:lnTo>
                <a:lnTo>
                  <a:pt x="512" y="1933"/>
                </a:lnTo>
                <a:lnTo>
                  <a:pt x="512" y="1933"/>
                </a:lnTo>
                <a:lnTo>
                  <a:pt x="547" y="1889"/>
                </a:lnTo>
                <a:lnTo>
                  <a:pt x="565" y="1862"/>
                </a:lnTo>
                <a:lnTo>
                  <a:pt x="573" y="1836"/>
                </a:lnTo>
                <a:lnTo>
                  <a:pt x="573" y="1836"/>
                </a:lnTo>
                <a:lnTo>
                  <a:pt x="582" y="1844"/>
                </a:lnTo>
                <a:lnTo>
                  <a:pt x="582" y="1862"/>
                </a:lnTo>
                <a:lnTo>
                  <a:pt x="582" y="1862"/>
                </a:lnTo>
                <a:lnTo>
                  <a:pt x="582" y="1871"/>
                </a:lnTo>
                <a:lnTo>
                  <a:pt x="573" y="1880"/>
                </a:lnTo>
                <a:lnTo>
                  <a:pt x="573" y="1880"/>
                </a:lnTo>
                <a:lnTo>
                  <a:pt x="573" y="1889"/>
                </a:lnTo>
                <a:lnTo>
                  <a:pt x="582" y="1889"/>
                </a:lnTo>
                <a:lnTo>
                  <a:pt x="582" y="1889"/>
                </a:lnTo>
                <a:lnTo>
                  <a:pt x="618" y="1889"/>
                </a:lnTo>
                <a:lnTo>
                  <a:pt x="626" y="1880"/>
                </a:lnTo>
                <a:lnTo>
                  <a:pt x="635" y="1853"/>
                </a:lnTo>
                <a:lnTo>
                  <a:pt x="635" y="1853"/>
                </a:lnTo>
                <a:lnTo>
                  <a:pt x="653" y="1853"/>
                </a:lnTo>
                <a:lnTo>
                  <a:pt x="671" y="1844"/>
                </a:lnTo>
                <a:lnTo>
                  <a:pt x="671" y="1844"/>
                </a:lnTo>
                <a:lnTo>
                  <a:pt x="697" y="1862"/>
                </a:lnTo>
                <a:lnTo>
                  <a:pt x="732" y="1871"/>
                </a:lnTo>
                <a:lnTo>
                  <a:pt x="750" y="1871"/>
                </a:lnTo>
                <a:lnTo>
                  <a:pt x="750" y="1871"/>
                </a:lnTo>
                <a:lnTo>
                  <a:pt x="759" y="1871"/>
                </a:lnTo>
                <a:lnTo>
                  <a:pt x="759" y="1862"/>
                </a:lnTo>
                <a:lnTo>
                  <a:pt x="759" y="1862"/>
                </a:lnTo>
                <a:lnTo>
                  <a:pt x="750" y="1853"/>
                </a:lnTo>
                <a:lnTo>
                  <a:pt x="732" y="1844"/>
                </a:lnTo>
                <a:lnTo>
                  <a:pt x="732" y="1844"/>
                </a:lnTo>
                <a:lnTo>
                  <a:pt x="723" y="1818"/>
                </a:lnTo>
                <a:lnTo>
                  <a:pt x="723" y="1818"/>
                </a:lnTo>
                <a:lnTo>
                  <a:pt x="706" y="1774"/>
                </a:lnTo>
                <a:lnTo>
                  <a:pt x="706" y="1739"/>
                </a:lnTo>
                <a:lnTo>
                  <a:pt x="723" y="1659"/>
                </a:lnTo>
                <a:lnTo>
                  <a:pt x="723" y="1659"/>
                </a:lnTo>
                <a:lnTo>
                  <a:pt x="741" y="1580"/>
                </a:lnTo>
                <a:lnTo>
                  <a:pt x="741" y="1580"/>
                </a:lnTo>
                <a:lnTo>
                  <a:pt x="759" y="1421"/>
                </a:lnTo>
                <a:lnTo>
                  <a:pt x="759" y="1421"/>
                </a:lnTo>
                <a:lnTo>
                  <a:pt x="776" y="1333"/>
                </a:lnTo>
                <a:lnTo>
                  <a:pt x="776" y="1253"/>
                </a:lnTo>
                <a:lnTo>
                  <a:pt x="776" y="1077"/>
                </a:lnTo>
                <a:lnTo>
                  <a:pt x="776" y="1077"/>
                </a:lnTo>
                <a:lnTo>
                  <a:pt x="776" y="997"/>
                </a:lnTo>
                <a:lnTo>
                  <a:pt x="785" y="927"/>
                </a:lnTo>
                <a:lnTo>
                  <a:pt x="803" y="865"/>
                </a:lnTo>
                <a:lnTo>
                  <a:pt x="803" y="786"/>
                </a:lnTo>
                <a:lnTo>
                  <a:pt x="803" y="786"/>
                </a:lnTo>
                <a:lnTo>
                  <a:pt x="847" y="786"/>
                </a:lnTo>
                <a:lnTo>
                  <a:pt x="909" y="768"/>
                </a:lnTo>
                <a:lnTo>
                  <a:pt x="1006" y="742"/>
                </a:lnTo>
                <a:lnTo>
                  <a:pt x="1006" y="742"/>
                </a:lnTo>
                <a:lnTo>
                  <a:pt x="1103" y="706"/>
                </a:lnTo>
                <a:lnTo>
                  <a:pt x="1103" y="706"/>
                </a:lnTo>
                <a:lnTo>
                  <a:pt x="1156" y="689"/>
                </a:lnTo>
                <a:lnTo>
                  <a:pt x="1200" y="671"/>
                </a:lnTo>
                <a:lnTo>
                  <a:pt x="1200" y="671"/>
                </a:lnTo>
                <a:lnTo>
                  <a:pt x="1173" y="724"/>
                </a:lnTo>
                <a:lnTo>
                  <a:pt x="1138" y="786"/>
                </a:lnTo>
                <a:lnTo>
                  <a:pt x="1138" y="786"/>
                </a:lnTo>
                <a:lnTo>
                  <a:pt x="1076" y="900"/>
                </a:lnTo>
                <a:lnTo>
                  <a:pt x="1076" y="900"/>
                </a:lnTo>
                <a:lnTo>
                  <a:pt x="1023" y="1024"/>
                </a:lnTo>
                <a:lnTo>
                  <a:pt x="997" y="1095"/>
                </a:lnTo>
                <a:lnTo>
                  <a:pt x="988" y="1165"/>
                </a:lnTo>
                <a:lnTo>
                  <a:pt x="988" y="1165"/>
                </a:lnTo>
                <a:lnTo>
                  <a:pt x="997" y="1209"/>
                </a:lnTo>
                <a:lnTo>
                  <a:pt x="1023" y="1253"/>
                </a:lnTo>
                <a:lnTo>
                  <a:pt x="1050" y="1280"/>
                </a:lnTo>
                <a:lnTo>
                  <a:pt x="1094" y="1315"/>
                </a:lnTo>
                <a:lnTo>
                  <a:pt x="1094" y="1315"/>
                </a:lnTo>
                <a:lnTo>
                  <a:pt x="1138" y="1342"/>
                </a:lnTo>
                <a:lnTo>
                  <a:pt x="1182" y="1359"/>
                </a:lnTo>
                <a:lnTo>
                  <a:pt x="1182" y="1359"/>
                </a:lnTo>
                <a:lnTo>
                  <a:pt x="1279" y="1412"/>
                </a:lnTo>
                <a:lnTo>
                  <a:pt x="1385" y="1456"/>
                </a:lnTo>
                <a:lnTo>
                  <a:pt x="1385" y="1456"/>
                </a:lnTo>
                <a:lnTo>
                  <a:pt x="1438" y="1474"/>
                </a:lnTo>
                <a:lnTo>
                  <a:pt x="1491" y="1492"/>
                </a:lnTo>
                <a:lnTo>
                  <a:pt x="1491" y="1492"/>
                </a:lnTo>
                <a:lnTo>
                  <a:pt x="1597" y="1527"/>
                </a:lnTo>
                <a:lnTo>
                  <a:pt x="1597" y="1527"/>
                </a:lnTo>
                <a:lnTo>
                  <a:pt x="1703" y="1562"/>
                </a:lnTo>
                <a:lnTo>
                  <a:pt x="1765" y="1589"/>
                </a:lnTo>
                <a:lnTo>
                  <a:pt x="1782" y="1606"/>
                </a:lnTo>
                <a:lnTo>
                  <a:pt x="1791" y="1624"/>
                </a:lnTo>
                <a:lnTo>
                  <a:pt x="1791" y="1624"/>
                </a:lnTo>
                <a:lnTo>
                  <a:pt x="1800" y="1686"/>
                </a:lnTo>
                <a:lnTo>
                  <a:pt x="1817" y="1739"/>
                </a:lnTo>
                <a:lnTo>
                  <a:pt x="1826" y="1792"/>
                </a:lnTo>
                <a:lnTo>
                  <a:pt x="1817" y="1880"/>
                </a:lnTo>
                <a:lnTo>
                  <a:pt x="1800" y="1897"/>
                </a:lnTo>
                <a:lnTo>
                  <a:pt x="1676" y="1889"/>
                </a:lnTo>
                <a:lnTo>
                  <a:pt x="1667" y="1977"/>
                </a:lnTo>
                <a:lnTo>
                  <a:pt x="1544" y="1968"/>
                </a:lnTo>
                <a:lnTo>
                  <a:pt x="1535" y="1994"/>
                </a:lnTo>
                <a:lnTo>
                  <a:pt x="1570" y="1994"/>
                </a:lnTo>
                <a:lnTo>
                  <a:pt x="1570" y="2021"/>
                </a:lnTo>
                <a:lnTo>
                  <a:pt x="1570" y="2021"/>
                </a:lnTo>
                <a:lnTo>
                  <a:pt x="1579" y="2003"/>
                </a:lnTo>
                <a:lnTo>
                  <a:pt x="1597" y="2003"/>
                </a:lnTo>
                <a:lnTo>
                  <a:pt x="1720" y="2012"/>
                </a:lnTo>
                <a:lnTo>
                  <a:pt x="1747" y="2003"/>
                </a:lnTo>
                <a:lnTo>
                  <a:pt x="1747" y="2003"/>
                </a:lnTo>
                <a:lnTo>
                  <a:pt x="1765" y="2003"/>
                </a:lnTo>
                <a:lnTo>
                  <a:pt x="2409" y="2039"/>
                </a:lnTo>
                <a:lnTo>
                  <a:pt x="2461" y="2030"/>
                </a:lnTo>
                <a:lnTo>
                  <a:pt x="2461" y="2030"/>
                </a:lnTo>
                <a:lnTo>
                  <a:pt x="2461" y="2047"/>
                </a:lnTo>
                <a:lnTo>
                  <a:pt x="2461" y="2047"/>
                </a:lnTo>
                <a:lnTo>
                  <a:pt x="2461" y="2065"/>
                </a:lnTo>
                <a:lnTo>
                  <a:pt x="2479" y="2083"/>
                </a:lnTo>
                <a:lnTo>
                  <a:pt x="2514" y="2092"/>
                </a:lnTo>
                <a:lnTo>
                  <a:pt x="2514" y="2092"/>
                </a:lnTo>
                <a:lnTo>
                  <a:pt x="2523" y="2083"/>
                </a:lnTo>
                <a:lnTo>
                  <a:pt x="2523" y="2074"/>
                </a:lnTo>
                <a:lnTo>
                  <a:pt x="2523" y="2074"/>
                </a:lnTo>
                <a:lnTo>
                  <a:pt x="2541" y="2074"/>
                </a:lnTo>
                <a:lnTo>
                  <a:pt x="2541" y="2074"/>
                </a:lnTo>
                <a:lnTo>
                  <a:pt x="2541" y="2074"/>
                </a:lnTo>
                <a:lnTo>
                  <a:pt x="2550" y="2065"/>
                </a:lnTo>
                <a:lnTo>
                  <a:pt x="2559" y="2065"/>
                </a:lnTo>
                <a:lnTo>
                  <a:pt x="2567" y="2092"/>
                </a:lnTo>
                <a:lnTo>
                  <a:pt x="2956" y="2092"/>
                </a:lnTo>
                <a:lnTo>
                  <a:pt x="2956" y="2056"/>
                </a:lnTo>
                <a:lnTo>
                  <a:pt x="3185" y="2065"/>
                </a:lnTo>
                <a:lnTo>
                  <a:pt x="3185" y="2065"/>
                </a:lnTo>
                <a:lnTo>
                  <a:pt x="3220" y="2092"/>
                </a:lnTo>
                <a:lnTo>
                  <a:pt x="3238" y="2109"/>
                </a:lnTo>
                <a:lnTo>
                  <a:pt x="3264" y="2118"/>
                </a:lnTo>
                <a:lnTo>
                  <a:pt x="3326" y="211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defTabSz="914400"/>
            <a:endParaRPr lang="en-US" sz="1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10"/>
          </p:nvPr>
        </p:nvSpPr>
        <p:spPr>
          <a:xfrm>
            <a:off x="4182130" y="6556248"/>
            <a:ext cx="1226398" cy="182880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5F5F5F"/>
                </a:solidFill>
              </a:defRPr>
            </a:lvl1pPr>
          </a:lstStyle>
          <a:p>
            <a:pPr defTabSz="914400"/>
            <a:fld id="{A19EC5C8-C67B-FC4D-BBC8-083C17870971}" type="datetime1">
              <a:rPr lang="en-IN" smtClean="0"/>
              <a:pPr defTabSz="914400"/>
              <a:t>20-12-2017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62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-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3" cy="685621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82130" y="6556248"/>
            <a:ext cx="1226398" cy="182880"/>
          </a:xfrm>
          <a:prstGeom prst="rect">
            <a:avLst/>
          </a:prstGeom>
        </p:spPr>
        <p:txBody>
          <a:bodyPr/>
          <a:lstStyle/>
          <a:p>
            <a:pPr defTabSz="914400"/>
            <a:fld id="{3427C1F9-D401-0A4B-BE11-98F780C10EBE}" type="datetime1">
              <a:rPr lang="en-AU" sz="1800" smtClean="0">
                <a:solidFill>
                  <a:srgbClr val="5F5F5F"/>
                </a:solidFill>
              </a:rPr>
              <a:pPr defTabSz="914400"/>
              <a:t>20/12/2017</a:t>
            </a:fld>
            <a:endParaRPr sz="1800" dirty="0">
              <a:solidFill>
                <a:srgbClr val="5F5F5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621423" y="6556248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400"/>
            <a:r>
              <a:rPr sz="1800" dirty="0">
                <a:solidFill>
                  <a:srgbClr val="5F5F5F"/>
                </a:solidFill>
              </a:rPr>
              <a:t>Oracle Confidential – Internal/Restricted/Highly Restricted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/>
          <a:lstStyle/>
          <a:p>
            <a:pPr defTabSz="914400"/>
            <a:fld id="{C51EAA63-D034-42AE-91FA-B13B9518C7BE}" type="slidenum">
              <a:rPr sz="1800">
                <a:solidFill>
                  <a:srgbClr val="5F5F5F"/>
                </a:solidFill>
              </a:rPr>
              <a:pPr defTabSz="914400"/>
              <a:t>‹#›</a:t>
            </a:fld>
            <a:endParaRPr sz="1800" dirty="0">
              <a:solidFill>
                <a:srgbClr val="5F5F5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2133600"/>
            <a:ext cx="11125200" cy="1600200"/>
          </a:xfrm>
        </p:spPr>
        <p:txBody>
          <a:bodyPr anchor="ctr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6" name="Group 6"/>
          <p:cNvGrpSpPr/>
          <p:nvPr userDrawn="1"/>
        </p:nvGrpSpPr>
        <p:grpSpPr>
          <a:xfrm>
            <a:off x="0" y="-893"/>
            <a:ext cx="12189398" cy="6858000"/>
            <a:chOff x="0" y="0"/>
            <a:chExt cx="12189398" cy="6858000"/>
          </a:xfrm>
        </p:grpSpPr>
        <p:sp>
          <p:nvSpPr>
            <p:cNvPr id="8" name="Rectangle 7"/>
            <p:cNvSpPr/>
            <p:nvPr/>
          </p:nvSpPr>
          <p:spPr bwMode="gray">
            <a:xfrm>
              <a:off x="0" y="0"/>
              <a:ext cx="193962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gray">
            <a:xfrm>
              <a:off x="11995151" y="0"/>
              <a:ext cx="19396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0" y="6400800"/>
              <a:ext cx="12189396" cy="4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0" y="0"/>
              <a:ext cx="12189398" cy="1920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7" name="Picture 16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8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6_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1812" y="406400"/>
            <a:ext cx="11125200" cy="889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199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rgbClr val="58595B"/>
                </a:solidFill>
                <a:latin typeface="Calibri"/>
              </a:rPr>
              <a:t>Copyright © </a:t>
            </a:r>
            <a:r>
              <a:rPr lang="en-US" sz="850" dirty="0">
                <a:solidFill>
                  <a:srgbClr val="58595B"/>
                </a:solidFill>
                <a:latin typeface="Calibri"/>
              </a:rPr>
              <a:t>2017,</a:t>
            </a:r>
            <a:r>
              <a:rPr sz="850" dirty="0">
                <a:solidFill>
                  <a:srgbClr val="58595B"/>
                </a:solidFill>
                <a:latin typeface="Calibri"/>
              </a:rPr>
              <a:t> Oracle and/or its affiliates. All rights reserved. 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1EAA63-D034-42AE-91FA-B13B9518C7BE}" type="slidenum">
              <a:rPr lang="en-US" smtClean="0">
                <a:solidFill>
                  <a:srgbClr val="58595B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58595B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84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7_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1812" y="406400"/>
            <a:ext cx="11125200" cy="889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199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rgbClr val="58595B"/>
                </a:solidFill>
                <a:latin typeface="Calibri"/>
              </a:rPr>
              <a:t>Copyright © </a:t>
            </a:r>
            <a:r>
              <a:rPr lang="en-US" sz="850" dirty="0">
                <a:solidFill>
                  <a:srgbClr val="58595B"/>
                </a:solidFill>
                <a:latin typeface="Calibri"/>
              </a:rPr>
              <a:t>2017,</a:t>
            </a:r>
            <a:r>
              <a:rPr sz="850" dirty="0">
                <a:solidFill>
                  <a:srgbClr val="58595B"/>
                </a:solidFill>
                <a:latin typeface="Calibri"/>
              </a:rPr>
              <a:t> Oracle and/or its affiliates. All rights reserved. 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1EAA63-D034-42AE-91FA-B13B9518C7BE}" type="slidenum">
              <a:rPr lang="en-US" smtClean="0">
                <a:solidFill>
                  <a:srgbClr val="58595B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58595B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84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0_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1812" y="406400"/>
            <a:ext cx="11125200" cy="889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199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rgbClr val="58595B"/>
                </a:solidFill>
                <a:latin typeface="Calibri"/>
              </a:rPr>
              <a:t>Copyright © </a:t>
            </a:r>
            <a:r>
              <a:rPr lang="en-US" sz="850" dirty="0">
                <a:solidFill>
                  <a:srgbClr val="58595B"/>
                </a:solidFill>
                <a:latin typeface="Calibri"/>
              </a:rPr>
              <a:t>2017,</a:t>
            </a:r>
            <a:r>
              <a:rPr sz="850" dirty="0">
                <a:solidFill>
                  <a:srgbClr val="58595B"/>
                </a:solidFill>
                <a:latin typeface="Calibri"/>
              </a:rPr>
              <a:t> Oracle and/or its affiliates. All rights reserved. 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1EAA63-D034-42AE-91FA-B13B9518C7BE}" type="slidenum">
              <a:rPr lang="en-US" smtClean="0">
                <a:solidFill>
                  <a:srgbClr val="58595B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58595B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844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2_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1812" y="406400"/>
            <a:ext cx="11125200" cy="889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199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rgbClr val="58595B"/>
                </a:solidFill>
                <a:latin typeface="Calibri"/>
              </a:rPr>
              <a:t>Copyright © </a:t>
            </a:r>
            <a:r>
              <a:rPr lang="en-US" sz="850" dirty="0">
                <a:solidFill>
                  <a:srgbClr val="58595B"/>
                </a:solidFill>
                <a:latin typeface="Calibri"/>
              </a:rPr>
              <a:t>2017,</a:t>
            </a:r>
            <a:r>
              <a:rPr sz="850" dirty="0">
                <a:solidFill>
                  <a:srgbClr val="58595B"/>
                </a:solidFill>
                <a:latin typeface="Calibri"/>
              </a:rPr>
              <a:t> Oracle and/or its affiliates. All rights reserved. 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1EAA63-D034-42AE-91FA-B13B9518C7BE}" type="slidenum">
              <a:rPr lang="en-US" smtClean="0">
                <a:solidFill>
                  <a:srgbClr val="58595B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58595B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026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3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1812" y="406400"/>
            <a:ext cx="11125200" cy="889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199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rgbClr val="58595B"/>
                </a:solidFill>
                <a:latin typeface="Calibri"/>
              </a:rPr>
              <a:t>Copyright © </a:t>
            </a:r>
            <a:r>
              <a:rPr lang="en-US" sz="850" dirty="0">
                <a:solidFill>
                  <a:srgbClr val="58595B"/>
                </a:solidFill>
                <a:latin typeface="Calibri"/>
              </a:rPr>
              <a:t>2017,</a:t>
            </a:r>
            <a:r>
              <a:rPr sz="850" dirty="0">
                <a:solidFill>
                  <a:srgbClr val="58595B"/>
                </a:solidFill>
                <a:latin typeface="Calibri"/>
              </a:rPr>
              <a:t> Oracle and/or its affiliates. All rights reserved. 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1EAA63-D034-42AE-91FA-B13B9518C7BE}" type="slidenum">
              <a:rPr lang="en-US" smtClean="0">
                <a:solidFill>
                  <a:srgbClr val="58595B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58595B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4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446" y="640678"/>
            <a:ext cx="10969944" cy="565047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9446" y="1225547"/>
            <a:ext cx="10969944" cy="4064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499">
                <a:solidFill>
                  <a:schemeClr val="accent1"/>
                </a:solidFill>
              </a:defRPr>
            </a:lvl1pPr>
            <a:lvl2pPr marL="601423" indent="0">
              <a:buFontTx/>
              <a:buNone/>
              <a:defRPr/>
            </a:lvl2pPr>
            <a:lvl3pPr marL="1202864" indent="0">
              <a:buFontTx/>
              <a:buNone/>
              <a:defRPr/>
            </a:lvl3pPr>
            <a:lvl4pPr marL="1804296" indent="0">
              <a:buFontTx/>
              <a:buNone/>
              <a:defRPr/>
            </a:lvl4pPr>
            <a:lvl5pPr marL="240573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9784699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Blan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9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31814" y="1373741"/>
            <a:ext cx="11125198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531812" y="406400"/>
            <a:ext cx="11125200" cy="889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8199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rgbClr val="58595B"/>
                </a:solidFill>
                <a:latin typeface="Calibri"/>
              </a:rPr>
              <a:t>Copyright © </a:t>
            </a:r>
            <a:r>
              <a:rPr lang="en-US" sz="850" dirty="0">
                <a:solidFill>
                  <a:srgbClr val="58595B"/>
                </a:solidFill>
                <a:latin typeface="Calibri"/>
              </a:rPr>
              <a:t>2017,</a:t>
            </a:r>
            <a:r>
              <a:rPr sz="850" dirty="0">
                <a:solidFill>
                  <a:srgbClr val="58595B"/>
                </a:solidFill>
                <a:latin typeface="Calibri"/>
              </a:rPr>
              <a:t> Oracle and/or its affiliates. All rights reserved. 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1EAA63-D034-42AE-91FA-B13B9518C7BE}" type="slidenum">
              <a:rPr lang="en-US" smtClean="0">
                <a:solidFill>
                  <a:srgbClr val="58595B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58595B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653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1905000"/>
            <a:ext cx="4800600" cy="1645920"/>
          </a:xfrm>
        </p:spPr>
        <p:txBody>
          <a:bodyPr anchor="b"/>
          <a:lstStyle>
            <a:lvl1pPr algn="l">
              <a:lnSpc>
                <a:spcPct val="80000"/>
              </a:lnSpc>
              <a:defRPr sz="4800" b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88456" y="533400"/>
            <a:ext cx="6068558" cy="5410200"/>
          </a:xfrm>
          <a:noFill/>
        </p:spPr>
        <p:txBody>
          <a:bodyPr tIns="182880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812" y="3657600"/>
            <a:ext cx="4800599" cy="16459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29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9_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cle logo in white on red staging background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1812" y="406400"/>
            <a:ext cx="11125200" cy="889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199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rgbClr val="58595B"/>
                </a:solidFill>
                <a:latin typeface="Calibri"/>
              </a:rPr>
              <a:t>Copyright © </a:t>
            </a:r>
            <a:r>
              <a:rPr lang="en-US" sz="850" dirty="0">
                <a:solidFill>
                  <a:srgbClr val="58595B"/>
                </a:solidFill>
                <a:latin typeface="Calibri"/>
              </a:rPr>
              <a:t>2017,</a:t>
            </a:r>
            <a:r>
              <a:rPr sz="850" dirty="0">
                <a:solidFill>
                  <a:srgbClr val="58595B"/>
                </a:solidFill>
                <a:latin typeface="Calibri"/>
              </a:rPr>
              <a:t> Oracle and/or its affiliates. All rights reserved. 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51EAA63-D034-42AE-91FA-B13B9518C7BE}" type="slidenum">
              <a:rPr lang="en-US" smtClean="0">
                <a:solidFill>
                  <a:srgbClr val="58595B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58595B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25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droid Smartphone and Tablet: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28" y="2011145"/>
            <a:ext cx="1819656" cy="3522853"/>
          </a:xfrm>
          <a:prstGeom prst="rect">
            <a:avLst/>
          </a:prstGeom>
        </p:spPr>
      </p:pic>
      <p:pic>
        <p:nvPicPr>
          <p:cNvPr id="11" name="Picture 10" descr="Photos, screen captures, graphics can be inserted in a white mobile phone and tablet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90" y="1585322"/>
            <a:ext cx="5829300" cy="410728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910171" y="2364583"/>
            <a:ext cx="1572768" cy="2833684"/>
          </a:xfrm>
          <a:solidFill>
            <a:schemeClr val="bg2"/>
          </a:solidFill>
          <a:ln w="6350">
            <a:solidFill>
              <a:schemeClr val="bg2"/>
            </a:solidFill>
          </a:ln>
        </p:spPr>
        <p:txBody>
          <a:bodyPr tIns="18288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82130" y="6556248"/>
            <a:ext cx="1226398" cy="182880"/>
          </a:xfrm>
          <a:prstGeom prst="rect">
            <a:avLst/>
          </a:prstGeom>
        </p:spPr>
        <p:txBody>
          <a:bodyPr/>
          <a:lstStyle/>
          <a:p>
            <a:fld id="{8B482C15-144D-5047-A5F1-7D99D84BBFB0}" type="datetime1">
              <a:rPr lang="en-US" smtClean="0">
                <a:solidFill>
                  <a:srgbClr val="58595B"/>
                </a:solidFill>
              </a:rPr>
              <a:pPr/>
              <a:t>12/20/2017</a:t>
            </a:fld>
            <a:endParaRPr dirty="0">
              <a:solidFill>
                <a:srgbClr val="58595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621423" y="6556248"/>
            <a:ext cx="2743200" cy="18288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58595B"/>
                </a:solidFill>
              </a:rPr>
              <a:t>Confidential – Oracle Internal/Restricted/Highly Restricted</a:t>
            </a:r>
            <a:endParaRPr dirty="0">
              <a:solidFill>
                <a:srgbClr val="58595B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/>
          <a:lstStyle/>
          <a:p>
            <a:fld id="{C51EAA63-D034-42AE-91FA-B13B9518C7BE}" type="slidenum">
              <a:rPr>
                <a:solidFill>
                  <a:srgbClr val="58595B"/>
                </a:solidFill>
              </a:rPr>
              <a:pPr/>
              <a:t>‹#›</a:t>
            </a:fld>
            <a:endParaRPr dirty="0">
              <a:solidFill>
                <a:srgbClr val="58595B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4532312" y="1975104"/>
            <a:ext cx="5248656" cy="3328416"/>
          </a:xfrm>
          <a:solidFill>
            <a:schemeClr val="bg2"/>
          </a:solidFill>
          <a:ln w="6350">
            <a:solidFill>
              <a:schemeClr val="bg2"/>
            </a:solidFill>
          </a:ln>
        </p:spPr>
        <p:txBody>
          <a:bodyPr tIns="18288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49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droid Smartphone and Tablet: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1"/>
          <a:stretch/>
        </p:blipFill>
        <p:spPr>
          <a:xfrm rot="5400000">
            <a:off x="5891726" y="1502667"/>
            <a:ext cx="5674025" cy="4117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1" y="406400"/>
            <a:ext cx="5943600" cy="8890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82130" y="6556248"/>
            <a:ext cx="1226398" cy="182880"/>
          </a:xfrm>
          <a:prstGeom prst="rect">
            <a:avLst/>
          </a:prstGeom>
        </p:spPr>
        <p:txBody>
          <a:bodyPr/>
          <a:lstStyle/>
          <a:p>
            <a:fld id="{F8E68280-77B5-7046-8002-0C2A6FF60231}" type="datetime1">
              <a:rPr lang="en-US" smtClean="0">
                <a:solidFill>
                  <a:srgbClr val="58595B"/>
                </a:solidFill>
              </a:rPr>
              <a:pPr/>
              <a:t>12/20/2017</a:t>
            </a:fld>
            <a:endParaRPr dirty="0">
              <a:solidFill>
                <a:srgbClr val="58595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621423" y="6556248"/>
            <a:ext cx="2743200" cy="182880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srgbClr val="58595B"/>
                </a:solidFill>
              </a:rPr>
              <a:t>Confidential – Oracle Internal/Restricted/Highly Restricted</a:t>
            </a:r>
            <a:endParaRPr dirty="0">
              <a:solidFill>
                <a:srgbClr val="58595B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/>
          <a:lstStyle/>
          <a:p>
            <a:fld id="{C51EAA63-D034-42AE-91FA-B13B9518C7BE}" type="slidenum">
              <a:rPr>
                <a:solidFill>
                  <a:srgbClr val="58595B"/>
                </a:solidFill>
              </a:rPr>
              <a:pPr/>
              <a:t>‹#›</a:t>
            </a:fld>
            <a:endParaRPr dirty="0">
              <a:solidFill>
                <a:srgbClr val="58595B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 bwMode="gray">
          <a:xfrm>
            <a:off x="7061703" y="1013144"/>
            <a:ext cx="3313567" cy="5252348"/>
          </a:xfrm>
          <a:solidFill>
            <a:schemeClr val="bg2"/>
          </a:solidFill>
          <a:ln w="6350">
            <a:solidFill>
              <a:schemeClr val="bg2"/>
            </a:solidFill>
          </a:ln>
        </p:spPr>
        <p:txBody>
          <a:bodyPr tIns="18288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  <p:pic>
        <p:nvPicPr>
          <p:cNvPr id="19" name="Picture 18" descr="Photos, screen captures, graphics can be inserted in a white mobile phone and tablet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56" y="2096382"/>
            <a:ext cx="1819656" cy="3522853"/>
          </a:xfrm>
          <a:prstGeom prst="rect">
            <a:avLst/>
          </a:prstGeom>
        </p:spPr>
      </p:pic>
      <p:sp>
        <p:nvSpPr>
          <p:cNvPr id="20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093399" y="2449820"/>
            <a:ext cx="1572768" cy="2833684"/>
          </a:xfrm>
          <a:solidFill>
            <a:schemeClr val="bg2"/>
          </a:solidFill>
          <a:ln w="6350">
            <a:solidFill>
              <a:schemeClr val="bg2"/>
            </a:solidFill>
          </a:ln>
        </p:spPr>
        <p:txBody>
          <a:bodyPr tIns="18288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55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BG.jpg"/>
          <p:cNvPicPr>
            <a:picLocks noChangeAspect="1"/>
          </p:cNvPicPr>
          <p:nvPr userDrawn="1"/>
        </p:nvPicPr>
        <p:blipFill>
          <a:blip r:embed="rId2" cstate="print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1" r="-1315"/>
          <a:stretch>
            <a:fillRect/>
          </a:stretch>
        </p:blipFill>
        <p:spPr bwMode="auto">
          <a:xfrm>
            <a:off x="74613" y="17463"/>
            <a:ext cx="12114212" cy="641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8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82130" y="6556248"/>
            <a:ext cx="1226398" cy="182880"/>
          </a:xfrm>
          <a:prstGeom prst="rect">
            <a:avLst/>
          </a:prstGeom>
        </p:spPr>
        <p:txBody>
          <a:bodyPr/>
          <a:lstStyle/>
          <a:p>
            <a:fld id="{72512E26-5377-4D65-AFF0-8FBE51FF6235}" type="datetime1">
              <a:rPr lang="en-US" smtClean="0">
                <a:solidFill>
                  <a:srgbClr val="58595B"/>
                </a:solidFill>
              </a:rPr>
              <a:pPr/>
              <a:t>12/20/2017</a:t>
            </a:fld>
            <a:endParaRPr dirty="0">
              <a:solidFill>
                <a:srgbClr val="58595B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/>
          <a:lstStyle/>
          <a:p>
            <a:fld id="{C51EAA63-D034-42AE-91FA-B13B9518C7BE}" type="slidenum">
              <a:rPr>
                <a:solidFill>
                  <a:srgbClr val="58595B"/>
                </a:solidFill>
              </a:rPr>
              <a:pPr/>
              <a:t>‹#›</a:t>
            </a:fld>
            <a:endParaRPr dirty="0">
              <a:solidFill>
                <a:srgbClr val="58595B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4" name="Group 6"/>
          <p:cNvGrpSpPr/>
          <p:nvPr userDrawn="1"/>
        </p:nvGrpSpPr>
        <p:grpSpPr>
          <a:xfrm>
            <a:off x="0" y="0"/>
            <a:ext cx="12189398" cy="6858000"/>
            <a:chOff x="0" y="0"/>
            <a:chExt cx="12189398" cy="6858000"/>
          </a:xfrm>
          <a:solidFill>
            <a:srgbClr val="D8E1E6"/>
          </a:solidFill>
        </p:grpSpPr>
        <p:sp>
          <p:nvSpPr>
            <p:cNvPr id="8" name="Rectangle 7"/>
            <p:cNvSpPr/>
            <p:nvPr/>
          </p:nvSpPr>
          <p:spPr bwMode="gray">
            <a:xfrm>
              <a:off x="0" y="0"/>
              <a:ext cx="193962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gray">
            <a:xfrm>
              <a:off x="11995151" y="0"/>
              <a:ext cx="193960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0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0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5" name="Picture 14" descr="Oracle logo in white on red staging background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21424" y="6556248"/>
            <a:ext cx="2743200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srgbClr val="58595B"/>
                </a:solidFill>
              </a:rPr>
              <a:t>Confidential – Oracle Internal/Restricted/Highly Restricted</a:t>
            </a:r>
            <a:endParaRPr lang="en-US" dirty="0">
              <a:solidFill>
                <a:srgbClr val="58595B"/>
              </a:solidFill>
            </a:endParaRPr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1276012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n-US" smtClean="0">
                <a:solidFill>
                  <a:srgbClr val="58595B"/>
                </a:solidFill>
              </a:rPr>
              <a:pPr/>
              <a:t>‹#›</a:t>
            </a:fld>
            <a:endParaRPr lang="en-US" dirty="0">
              <a:solidFill>
                <a:srgbClr val="58595B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376673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 defTabSz="914400"/>
            <a:r>
              <a:rPr sz="850" dirty="0">
                <a:solidFill>
                  <a:srgbClr val="58595B"/>
                </a:solidFill>
              </a:rPr>
              <a:t>Copyright © </a:t>
            </a:r>
            <a:r>
              <a:rPr lang="en-US" sz="850" dirty="0" smtClean="0">
                <a:solidFill>
                  <a:srgbClr val="58595B"/>
                </a:solidFill>
              </a:rPr>
              <a:t>2017,</a:t>
            </a:r>
            <a:r>
              <a:rPr sz="850" dirty="0" smtClean="0">
                <a:solidFill>
                  <a:srgbClr val="58595B"/>
                </a:solidFill>
              </a:rPr>
              <a:t> </a:t>
            </a:r>
            <a:r>
              <a:rPr sz="850" dirty="0">
                <a:solidFill>
                  <a:srgbClr val="58595B"/>
                </a:solidFill>
              </a:rPr>
              <a:t>Oracle and/or its affiliates. All rights reserved.  </a:t>
            </a:r>
            <a:r>
              <a:rPr sz="850" dirty="0" smtClean="0">
                <a:solidFill>
                  <a:srgbClr val="58595B"/>
                </a:solidFill>
              </a:rPr>
              <a:t>|</a:t>
            </a:r>
            <a:endParaRPr sz="850" dirty="0">
              <a:solidFill>
                <a:srgbClr val="58595B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1373741"/>
            <a:ext cx="11125198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9235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BS-Two-Content-Text-Text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6252500" y="1978925"/>
            <a:ext cx="5400000" cy="42372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spcBef>
                <a:spcPts val="600"/>
              </a:spcBef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9" name="Straight Connector 8"/>
          <p:cNvCxnSpPr/>
          <p:nvPr/>
        </p:nvCxnSpPr>
        <p:spPr bwMode="ltGray">
          <a:xfrm>
            <a:off x="6094413" y="1974385"/>
            <a:ext cx="0" cy="4235348"/>
          </a:xfrm>
          <a:prstGeom prst="line">
            <a:avLst/>
          </a:prstGeom>
          <a:ln w="19050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1814" y="1978925"/>
            <a:ext cx="5400000" cy="42372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spcBef>
                <a:spcPts val="600"/>
              </a:spcBef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82130" y="6556248"/>
            <a:ext cx="1226398" cy="182880"/>
          </a:xfrm>
          <a:prstGeom prst="rect">
            <a:avLst/>
          </a:prstGeom>
        </p:spPr>
        <p:txBody>
          <a:bodyPr/>
          <a:lstStyle/>
          <a:p>
            <a:fld id="{02E29F21-77A7-4F97-8F8F-CD8FF0554A37}" type="datetime1">
              <a:rPr lang="en-US" smtClean="0">
                <a:solidFill>
                  <a:srgbClr val="58595B"/>
                </a:solidFill>
              </a:rPr>
              <a:pPr/>
              <a:t>12/20/2017</a:t>
            </a:fld>
            <a:endParaRPr>
              <a:solidFill>
                <a:srgbClr val="58595B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621423" y="6556248"/>
            <a:ext cx="2743200" cy="182880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58595B"/>
                </a:solidFill>
              </a:rPr>
              <a:t>Oracle Confidential – Internal/Restricted/Highly Restricted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/>
          <a:lstStyle/>
          <a:p>
            <a:fld id="{C51EAA63-D034-42AE-91FA-B13B9518C7BE}" type="slidenum">
              <a:rPr>
                <a:solidFill>
                  <a:srgbClr val="58595B"/>
                </a:solidFill>
              </a:rPr>
              <a:pPr/>
              <a:t>‹#›</a:t>
            </a:fld>
            <a:endParaRPr>
              <a:solidFill>
                <a:srgbClr val="58595B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6" y="1373744"/>
            <a:ext cx="11125199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700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BG.jpg"/>
          <p:cNvPicPr>
            <a:picLocks noChangeAspect="1"/>
          </p:cNvPicPr>
          <p:nvPr userDrawn="1"/>
        </p:nvPicPr>
        <p:blipFill>
          <a:blip r:embed="rId2" cstate="print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1" r="-1315"/>
          <a:stretch>
            <a:fillRect/>
          </a:stretch>
        </p:blipFill>
        <p:spPr bwMode="auto">
          <a:xfrm>
            <a:off x="74613" y="17463"/>
            <a:ext cx="12114212" cy="641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8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82130" y="6556248"/>
            <a:ext cx="1226398" cy="182880"/>
          </a:xfrm>
          <a:prstGeom prst="rect">
            <a:avLst/>
          </a:prstGeom>
        </p:spPr>
        <p:txBody>
          <a:bodyPr/>
          <a:lstStyle/>
          <a:p>
            <a:fld id="{72512E26-5377-4D65-AFF0-8FBE51FF6235}" type="datetime1">
              <a:rPr lang="en-US" smtClean="0"/>
              <a:pPr/>
              <a:t>12/20/2017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76011" y="6556248"/>
            <a:ext cx="381661" cy="182880"/>
          </a:xfrm>
          <a:prstGeom prst="rect">
            <a:avLst/>
          </a:prstGeom>
        </p:spPr>
        <p:txBody>
          <a:bodyPr/>
          <a:lstStyle/>
          <a:p>
            <a:fld id="{C51EAA63-D034-42AE-91FA-B13B9518C7BE}" type="slidenum">
              <a:rPr/>
              <a:pPr/>
              <a:t>‹#›</a:t>
            </a:fld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4" name="Group 6"/>
          <p:cNvGrpSpPr/>
          <p:nvPr userDrawn="1"/>
        </p:nvGrpSpPr>
        <p:grpSpPr>
          <a:xfrm>
            <a:off x="0" y="0"/>
            <a:ext cx="12189398" cy="6858000"/>
            <a:chOff x="0" y="0"/>
            <a:chExt cx="12189398" cy="6858000"/>
          </a:xfrm>
          <a:solidFill>
            <a:srgbClr val="D8E1E6"/>
          </a:solidFill>
        </p:grpSpPr>
        <p:sp>
          <p:nvSpPr>
            <p:cNvPr id="8" name="Rectangle 7"/>
            <p:cNvSpPr/>
            <p:nvPr/>
          </p:nvSpPr>
          <p:spPr bwMode="gray">
            <a:xfrm>
              <a:off x="0" y="0"/>
              <a:ext cx="193962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9" name="Rectangle 8"/>
            <p:cNvSpPr/>
            <p:nvPr/>
          </p:nvSpPr>
          <p:spPr bwMode="gray">
            <a:xfrm>
              <a:off x="11995151" y="0"/>
              <a:ext cx="193960" cy="6858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0" y="6400800"/>
              <a:ext cx="12189396" cy="4572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0" y="0"/>
              <a:ext cx="12189398" cy="19202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pic>
        <p:nvPicPr>
          <p:cNvPr id="15" name="Picture 14" descr="Oracle logo in white on red staging background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21424" y="6556248"/>
            <a:ext cx="2743200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lvl1pPr algn="l">
              <a:defRPr sz="85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1276012" y="6556248"/>
            <a:ext cx="381661" cy="182880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5376673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tx1"/>
                </a:solidFill>
              </a:rPr>
              <a:t>Copyright © </a:t>
            </a:r>
            <a:r>
              <a:rPr lang="en-US" sz="850" dirty="0" smtClean="0">
                <a:solidFill>
                  <a:schemeClr val="tx1"/>
                </a:solidFill>
              </a:rPr>
              <a:t>2017,</a:t>
            </a:r>
            <a:r>
              <a:rPr sz="850" dirty="0" smtClean="0">
                <a:solidFill>
                  <a:schemeClr val="tx1"/>
                </a:solidFill>
              </a:rPr>
              <a:t> </a:t>
            </a:r>
            <a:r>
              <a:rPr sz="850" dirty="0">
                <a:solidFill>
                  <a:schemeClr val="tx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tx1"/>
                </a:solidFill>
              </a:rPr>
              <a:t>|</a:t>
            </a:r>
            <a:endParaRPr sz="8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71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2286000" y="1828800"/>
            <a:ext cx="3474720" cy="3840480"/>
          </a:xfrm>
          <a:solidFill>
            <a:schemeClr val="bg2"/>
          </a:solidFill>
        </p:spPr>
        <p:txBody>
          <a:bodyPr tIns="91440">
            <a:noAutofit/>
          </a:bodyPr>
          <a:lstStyle>
            <a:lvl1pPr marL="0" indent="0" algn="ctr"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r>
              <a:rPr dirty="0"/>
              <a:t>Click icon to insert picture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035040" y="1828799"/>
            <a:ext cx="5621972" cy="384048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b="1"/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879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98812" y="1905000"/>
            <a:ext cx="8456613" cy="2209800"/>
          </a:xfrm>
        </p:spPr>
        <p:txBody>
          <a:bodyPr anchor="t"/>
          <a:lstStyle>
            <a:lvl1pPr marL="228600" indent="-228600" algn="l">
              <a:defRPr sz="4000" b="0"/>
            </a:lvl1pPr>
          </a:lstStyle>
          <a:p>
            <a:r>
              <a:rPr dirty="0"/>
              <a:t>“Click to type customer or partner quote surrounded by quotation marks.”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503611" y="4191000"/>
            <a:ext cx="8151813" cy="762000"/>
          </a:xfrm>
        </p:spPr>
        <p:txBody>
          <a:bodyPr>
            <a:noAutofit/>
          </a:bodyPr>
          <a:lstStyle>
            <a:lvl1pPr marL="292100" indent="-2921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dirty="0"/>
              <a:t>Click to add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31893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98812" y="1905000"/>
            <a:ext cx="8456613" cy="2209800"/>
          </a:xfrm>
        </p:spPr>
        <p:txBody>
          <a:bodyPr anchor="t"/>
          <a:lstStyle>
            <a:lvl1pPr marL="228600" indent="-228600" algn="l">
              <a:defRPr sz="4000" b="0"/>
            </a:lvl1pPr>
          </a:lstStyle>
          <a:p>
            <a:r>
              <a:rPr dirty="0"/>
              <a:t>“Click to type customer or partner quote surrounded by quotation marks.”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503611" y="4191000"/>
            <a:ext cx="8151813" cy="762000"/>
          </a:xfrm>
        </p:spPr>
        <p:txBody>
          <a:bodyPr>
            <a:noAutofit/>
          </a:bodyPr>
          <a:lstStyle>
            <a:lvl1pPr marL="292100" indent="-29210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dirty="0"/>
              <a:t>Click to add Name, Title, Company</a:t>
            </a:r>
          </a:p>
        </p:txBody>
      </p:sp>
      <p:sp>
        <p:nvSpPr>
          <p:cNvPr id="8" name="Picture Placeholder 1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31812" y="1905000"/>
            <a:ext cx="2194560" cy="3072384"/>
          </a:xfrm>
          <a:solidFill>
            <a:schemeClr val="bg2"/>
          </a:solidFill>
        </p:spPr>
        <p:txBody>
          <a:bodyPr tIns="91440">
            <a:noAutofit/>
          </a:bodyPr>
          <a:lstStyle>
            <a:lvl1pPr marL="0" indent="0" algn="ctr"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r>
              <a:rPr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34798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1.jpe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7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/>
          <p:nvPr userDrawn="1"/>
        </p:nvGrpSpPr>
        <p:grpSpPr>
          <a:xfrm>
            <a:off x="0" y="0"/>
            <a:ext cx="12189398" cy="6858000"/>
            <a:chOff x="0" y="0"/>
            <a:chExt cx="12189398" cy="6858000"/>
          </a:xfrm>
        </p:grpSpPr>
        <p:sp>
          <p:nvSpPr>
            <p:cNvPr id="8" name="Rectangle 7"/>
            <p:cNvSpPr/>
            <p:nvPr/>
          </p:nvSpPr>
          <p:spPr bwMode="gray">
            <a:xfrm>
              <a:off x="0" y="0"/>
              <a:ext cx="193962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gray">
            <a:xfrm>
              <a:off x="11995151" y="0"/>
              <a:ext cx="193960" cy="685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0" y="6400800"/>
              <a:ext cx="12189396" cy="4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0" y="0"/>
              <a:ext cx="12189398" cy="1920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sz="1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812" y="406400"/>
            <a:ext cx="11125200" cy="889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151" y="1524001"/>
            <a:ext cx="11126522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 descr="Oracle logo in white on red staging background"/>
          <p:cNvPicPr>
            <a:picLocks noChangeAspect="1"/>
          </p:cNvPicPr>
          <p:nvPr userDrawn="1"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52" y="6263640"/>
            <a:ext cx="1625138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12" r:id="rId2"/>
    <p:sldLayoutId id="2147484213" r:id="rId3"/>
    <p:sldLayoutId id="2147484214" r:id="rId4"/>
    <p:sldLayoutId id="2147484215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  <p:sldLayoutId id="2147484223" r:id="rId12"/>
    <p:sldLayoutId id="2147484224" r:id="rId13"/>
    <p:sldLayoutId id="2147484225" r:id="rId14"/>
    <p:sldLayoutId id="2147484226" r:id="rId15"/>
    <p:sldLayoutId id="2147484227" r:id="rId16"/>
    <p:sldLayoutId id="2147484228" r:id="rId17"/>
    <p:sldLayoutId id="2147484229" r:id="rId18"/>
    <p:sldLayoutId id="2147484231" r:id="rId19"/>
    <p:sldLayoutId id="2147484230" r:id="rId20"/>
    <p:sldLayoutId id="2147484233" r:id="rId21"/>
    <p:sldLayoutId id="2147484234" r:id="rId22"/>
    <p:sldLayoutId id="2147484235" r:id="rId23"/>
    <p:sldLayoutId id="2147484236" r:id="rId24"/>
    <p:sldLayoutId id="2147484237" r:id="rId25"/>
    <p:sldLayoutId id="2147484238" r:id="rId26"/>
    <p:sldLayoutId id="2147484239" r:id="rId27"/>
    <p:sldLayoutId id="2147484240" r:id="rId28"/>
    <p:sldLayoutId id="2147484241" r:id="rId29"/>
    <p:sldLayoutId id="2147484242" r:id="rId30"/>
    <p:sldLayoutId id="2147484243" r:id="rId31"/>
    <p:sldLayoutId id="2147484244" r:id="rId32"/>
    <p:sldLayoutId id="2147484245" r:id="rId33"/>
    <p:sldLayoutId id="2147484246" r:id="rId34"/>
    <p:sldLayoutId id="2147484247" r:id="rId35"/>
    <p:sldLayoutId id="2147484248" r:id="rId36"/>
    <p:sldLayoutId id="2147484249" r:id="rId37"/>
    <p:sldLayoutId id="2147484250" r:id="rId38"/>
    <p:sldLayoutId id="2147484251" r:id="rId39"/>
    <p:sldLayoutId id="2147484252" r:id="rId40"/>
    <p:sldLayoutId id="2147484253" r:id="rId41"/>
    <p:sldLayoutId id="2147484254" r:id="rId42"/>
    <p:sldLayoutId id="2147484255" r:id="rId43"/>
    <p:sldLayoutId id="2147484256" r:id="rId44"/>
    <p:sldLayoutId id="2147484257" r:id="rId45"/>
    <p:sldLayoutId id="2147484258" r:id="rId46"/>
    <p:sldLayoutId id="2147484259" r:id="rId47"/>
    <p:sldLayoutId id="2147484260" r:id="rId48"/>
    <p:sldLayoutId id="2147484261" r:id="rId49"/>
    <p:sldLayoutId id="2147484274" r:id="rId50"/>
    <p:sldLayoutId id="2147484343" r:id="rId51"/>
    <p:sldLayoutId id="2147484354" r:id="rId52"/>
    <p:sldLayoutId id="2147484444" r:id="rId53"/>
    <p:sldLayoutId id="2147484445" r:id="rId54"/>
    <p:sldLayoutId id="2147484448" r:id="rId55"/>
    <p:sldLayoutId id="2147484459" r:id="rId56"/>
    <p:sldLayoutId id="2147484460" r:id="rId57"/>
    <p:sldLayoutId id="2147484461" r:id="rId58"/>
    <p:sldLayoutId id="2147484462" r:id="rId59"/>
    <p:sldLayoutId id="2147484463" r:id="rId60"/>
    <p:sldLayoutId id="2147484498" r:id="rId61"/>
    <p:sldLayoutId id="2147484499" r:id="rId62"/>
    <p:sldLayoutId id="2147484508" r:id="rId63"/>
    <p:sldLayoutId id="2147484509" r:id="rId64"/>
    <p:sldLayoutId id="2147484510" r:id="rId6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3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53.tiff"/><Relationship Id="rId4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6.png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6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5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64.png"/><Relationship Id="rId10" Type="http://schemas.openxmlformats.org/officeDocument/2006/relationships/image" Target="../media/image63.emf"/><Relationship Id="rId4" Type="http://schemas.openxmlformats.org/officeDocument/2006/relationships/image" Target="../media/image54.jpeg"/><Relationship Id="rId9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cloud.oracle.com/opc/paas/datasheets/Darling_Ingredients_customer_case_study_final.pdf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2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hyperlink" Target="https://cloud.oracle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support.oracle.com/epmos/faces/DocumentDisplay?_afrLoop=400738773020504&amp;parent=DOCUMENT&amp;sourceId=2066260.1&amp;id=2066260.1&amp;_afrWindowMode=0&amp;_adf.ctrl-state=haj33vpgg_4" TargetMode="External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hyperlink" Target="https://www.youtube.com/embed/bs1_ENaTUuA" TargetMode="Externa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84.gif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tiff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www.oracle.com/us/products/applications/ebs-on-oracle-cloud-3220296.pdf" TargetMode="Externa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 descr="Full slide 4-color photo can be inserted her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Move and Improve Oracle E-Business Suite</a:t>
            </a:r>
            <a:br>
              <a:rPr lang="en-US" smtClean="0"/>
            </a:br>
            <a:r>
              <a:rPr lang="en-US" smtClean="0"/>
              <a:t>to Oracle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81317" y="3626351"/>
            <a:ext cx="10754967" cy="91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dirty="0" smtClean="0"/>
              <a:t>&lt;</a:t>
            </a:r>
            <a:r>
              <a:rPr lang="en-US" sz="2000" i="1" dirty="0"/>
              <a:t>Customer Name&gt;</a:t>
            </a:r>
            <a:br>
              <a:rPr lang="en-US" sz="2000" i="1" dirty="0"/>
            </a:br>
            <a:r>
              <a:rPr lang="en-US" sz="2000" i="1" dirty="0"/>
              <a:t>&lt;Meeting Date&gt;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0" y="4038600"/>
            <a:ext cx="11125200" cy="9144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Oracle red badge logo" descr="Oracle logo in white on red staging backgroun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528335" y="6215809"/>
            <a:ext cx="1784682" cy="6536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72406" y="5475756"/>
            <a:ext cx="2779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&lt;Customer Logo&gt;</a:t>
            </a:r>
            <a:endParaRPr lang="en-US" sz="2800" dirty="0"/>
          </a:p>
        </p:txBody>
      </p:sp>
      <p:sp>
        <p:nvSpPr>
          <p:cNvPr id="9" name="Down Arrow 8"/>
          <p:cNvSpPr/>
          <p:nvPr/>
        </p:nvSpPr>
        <p:spPr>
          <a:xfrm rot="5400000">
            <a:off x="3481507" y="3521850"/>
            <a:ext cx="555171" cy="973184"/>
          </a:xfrm>
          <a:prstGeom prst="downArrow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58748" y="3626351"/>
            <a:ext cx="2194560" cy="783772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Update Customer Name / Remove Arrow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rot="16200000">
            <a:off x="8166463" y="5233856"/>
            <a:ext cx="555171" cy="973184"/>
          </a:xfrm>
          <a:prstGeom prst="downArrow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17176" y="5364480"/>
            <a:ext cx="2194560" cy="783772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Update Customer LOGO / Remove 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0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/>
          <p:cNvSpPr/>
          <p:nvPr/>
        </p:nvSpPr>
        <p:spPr>
          <a:xfrm>
            <a:off x="-428979" y="508012"/>
            <a:ext cx="11977511" cy="1097280"/>
          </a:xfrm>
          <a:prstGeom prst="parallelogram">
            <a:avLst>
              <a:gd name="adj" fmla="val 36579"/>
            </a:avLst>
          </a:prstGeom>
          <a:solidFill>
            <a:schemeClr val="accent2">
              <a:alpha val="76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446" y="523190"/>
            <a:ext cx="10969944" cy="10025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Oracle Gives You the Choice to Deploy E-Business Suite Where and How You Want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281288" y="2007911"/>
            <a:ext cx="3877733" cy="558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u="sng" dirty="0" smtClean="0"/>
              <a:t>Deploy EBS where you want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118578" y="2178758"/>
            <a:ext cx="0" cy="317217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 bwMode="gray">
          <a:xfrm>
            <a:off x="2466616" y="3336300"/>
            <a:ext cx="1529650" cy="1743699"/>
            <a:chOff x="4578781" y="1688123"/>
            <a:chExt cx="3099834" cy="3881252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71" r="14352"/>
            <a:stretch/>
          </p:blipFill>
          <p:spPr bwMode="gray">
            <a:xfrm>
              <a:off x="4595444" y="1711569"/>
              <a:ext cx="3083171" cy="3857806"/>
            </a:xfrm>
            <a:prstGeom prst="rect">
              <a:avLst/>
            </a:prstGeom>
            <a:gradFill>
              <a:gsLst>
                <a:gs pos="38000">
                  <a:schemeClr val="bg1"/>
                </a:gs>
                <a:gs pos="37000">
                  <a:schemeClr val="bg1"/>
                </a:gs>
              </a:gsLst>
              <a:lin ang="0" scaled="0"/>
            </a:gradFill>
            <a:ln w="19050">
              <a:solidFill>
                <a:srgbClr val="8A133B"/>
              </a:solidFill>
              <a:miter lim="800000"/>
            </a:ln>
            <a:effectLst/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09" t="9737" r="26227" b="21572"/>
            <a:stretch/>
          </p:blipFill>
          <p:spPr bwMode="gray">
            <a:xfrm>
              <a:off x="4578781" y="3026592"/>
              <a:ext cx="3029728" cy="1644000"/>
            </a:xfrm>
            <a:prstGeom prst="rect">
              <a:avLst/>
            </a:prstGeom>
            <a:effectLst/>
          </p:spPr>
        </p:pic>
        <p:sp>
          <p:nvSpPr>
            <p:cNvPr id="141" name="Rectangle 140"/>
            <p:cNvSpPr/>
            <p:nvPr/>
          </p:nvSpPr>
          <p:spPr bwMode="gray">
            <a:xfrm>
              <a:off x="4595446" y="1711569"/>
              <a:ext cx="3083169" cy="1488831"/>
            </a:xfrm>
            <a:prstGeom prst="rect">
              <a:avLst/>
            </a:prstGeom>
            <a:gradFill flip="none" rotWithShape="1">
              <a:gsLst>
                <a:gs pos="21000">
                  <a:schemeClr val="bg1">
                    <a:alpha val="80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42" name="Rectangle 141"/>
            <p:cNvSpPr/>
            <p:nvPr/>
          </p:nvSpPr>
          <p:spPr bwMode="gray">
            <a:xfrm>
              <a:off x="4615483" y="1688123"/>
              <a:ext cx="3028197" cy="1220983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Cloud at</a:t>
              </a:r>
            </a:p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Customer</a:t>
              </a:r>
            </a:p>
          </p:txBody>
        </p:sp>
      </p:grpSp>
      <p:grpSp>
        <p:nvGrpSpPr>
          <p:cNvPr id="143" name="Group 142"/>
          <p:cNvGrpSpPr/>
          <p:nvPr/>
        </p:nvGrpSpPr>
        <p:grpSpPr bwMode="gray">
          <a:xfrm>
            <a:off x="772578" y="3336300"/>
            <a:ext cx="1541643" cy="1721121"/>
            <a:chOff x="1078523" y="1688123"/>
            <a:chExt cx="3099582" cy="3881251"/>
          </a:xfrm>
        </p:grpSpPr>
        <p:pic>
          <p:nvPicPr>
            <p:cNvPr id="144" name="Picture 1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22"/>
            <a:stretch/>
          </p:blipFill>
          <p:spPr bwMode="gray">
            <a:xfrm>
              <a:off x="1078523" y="1698941"/>
              <a:ext cx="3093292" cy="3870433"/>
            </a:xfrm>
            <a:prstGeom prst="rect">
              <a:avLst/>
            </a:prstGeom>
            <a:gradFill>
              <a:gsLst>
                <a:gs pos="38000">
                  <a:schemeClr val="bg1"/>
                </a:gs>
                <a:gs pos="37000">
                  <a:schemeClr val="bg1"/>
                </a:gs>
              </a:gsLst>
              <a:lin ang="0" scaled="0"/>
            </a:gradFill>
            <a:ln w="19050">
              <a:solidFill>
                <a:schemeClr val="accent1"/>
              </a:solidFill>
              <a:miter lim="800000"/>
            </a:ln>
            <a:effectLst/>
          </p:spPr>
        </p:pic>
        <p:sp>
          <p:nvSpPr>
            <p:cNvPr id="145" name="Rectangle 144"/>
            <p:cNvSpPr/>
            <p:nvPr/>
          </p:nvSpPr>
          <p:spPr bwMode="gray">
            <a:xfrm>
              <a:off x="1082796" y="1699846"/>
              <a:ext cx="3095309" cy="1488831"/>
            </a:xfrm>
            <a:prstGeom prst="rect">
              <a:avLst/>
            </a:prstGeom>
            <a:gradFill flip="none" rotWithShape="1">
              <a:gsLst>
                <a:gs pos="21000">
                  <a:schemeClr val="bg1">
                    <a:alpha val="80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46" name="Rectangle 145"/>
            <p:cNvSpPr/>
            <p:nvPr/>
          </p:nvSpPr>
          <p:spPr bwMode="gray">
            <a:xfrm>
              <a:off x="1094520" y="1688123"/>
              <a:ext cx="3028197" cy="1220983"/>
            </a:xfrm>
            <a:prstGeom prst="rect">
              <a:avLst/>
            </a:prstGeom>
            <a:noFill/>
            <a:ln w="12700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>
                  <a:solidFill>
                    <a:schemeClr val="tx1"/>
                  </a:solidFill>
                </a:rPr>
                <a:t>On-premises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/>
          <p:cNvPicPr>
            <a:picLocks/>
          </p:cNvPicPr>
          <p:nvPr/>
        </p:nvPicPr>
        <p:blipFill rotWithShape="1">
          <a:blip r:embed="rId5"/>
          <a:srcRect l="817" t="776" r="509"/>
          <a:stretch/>
        </p:blipFill>
        <p:spPr>
          <a:xfrm>
            <a:off x="4169832" y="3330459"/>
            <a:ext cx="1463040" cy="177110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109154" y="3337331"/>
            <a:ext cx="1580444" cy="5870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/>
              <a:t>Oracle Cloud</a:t>
            </a:r>
          </a:p>
          <a:p>
            <a:pPr algn="ctr">
              <a:lnSpc>
                <a:spcPct val="90000"/>
              </a:lnSpc>
            </a:pPr>
            <a:r>
              <a:rPr lang="en-US" b="1" dirty="0" smtClean="0"/>
              <a:t>Infrastructure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643465" y="5704261"/>
            <a:ext cx="11080044" cy="355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2237" lvl="0" defTabSz="914400">
              <a:lnSpc>
                <a:spcPct val="90000"/>
              </a:lnSpc>
              <a:defRPr/>
            </a:pPr>
            <a:r>
              <a:rPr lang="en-US" b="1" dirty="0" smtClean="0">
                <a:ea typeface="Adobe Myungjo Std M" panose="02020600000000000000" pitchFamily="18" charset="-128"/>
                <a:cs typeface="Arial" panose="020B0604020202020204" pitchFamily="34" charset="0"/>
              </a:rPr>
              <a:t>With these options </a:t>
            </a:r>
            <a:r>
              <a:rPr lang="en-US" b="1" smtClean="0">
                <a:ea typeface="Adobe Myungjo Std M" panose="02020600000000000000" pitchFamily="18" charset="-128"/>
                <a:cs typeface="Arial" panose="020B0604020202020204" pitchFamily="34" charset="0"/>
              </a:rPr>
              <a:t>you can fine-tune </a:t>
            </a:r>
            <a:r>
              <a:rPr lang="en-US" b="1" dirty="0" smtClean="0">
                <a:ea typeface="Adobe Myungjo Std M" panose="02020600000000000000" pitchFamily="18" charset="-128"/>
                <a:cs typeface="Arial" panose="020B0604020202020204" pitchFamily="34" charset="0"/>
              </a:rPr>
              <a:t>how </a:t>
            </a:r>
            <a:r>
              <a:rPr lang="en-US" b="1" dirty="0">
                <a:ea typeface="Adobe Myungjo Std M" panose="02020600000000000000" pitchFamily="18" charset="-128"/>
                <a:cs typeface="Arial" panose="020B0604020202020204" pitchFamily="34" charset="0"/>
              </a:rPr>
              <a:t>efficiency, agility, and innovation meet choice </a:t>
            </a:r>
            <a:r>
              <a:rPr lang="en-US" b="1">
                <a:ea typeface="Adobe Myungjo Std M" panose="02020600000000000000" pitchFamily="18" charset="-128"/>
                <a:cs typeface="Arial" panose="020B0604020202020204" pitchFamily="34" charset="0"/>
              </a:rPr>
              <a:t>and </a:t>
            </a:r>
            <a:r>
              <a:rPr lang="en-US" b="1" smtClean="0">
                <a:ea typeface="Adobe Myungjo Std M" panose="02020600000000000000" pitchFamily="18" charset="-128"/>
                <a:cs typeface="Arial" panose="020B0604020202020204" pitchFamily="34" charset="0"/>
              </a:rPr>
              <a:t>control </a:t>
            </a:r>
            <a:endParaRPr lang="en-US" b="1" dirty="0"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08842" y="2870751"/>
            <a:ext cx="5954890" cy="355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2237" lvl="0" defTabSz="914400">
              <a:lnSpc>
                <a:spcPct val="90000"/>
              </a:lnSpc>
              <a:defRPr/>
            </a:pPr>
            <a:r>
              <a:rPr lang="en-US" b="1" dirty="0" smtClean="0">
                <a:ea typeface="Adobe Myungjo Std M" panose="02020600000000000000" pitchFamily="18" charset="-128"/>
                <a:cs typeface="Arial" panose="020B0604020202020204" pitchFamily="34" charset="0"/>
              </a:rPr>
              <a:t>You can </a:t>
            </a:r>
            <a:r>
              <a:rPr lang="en-US" b="1" smtClean="0">
                <a:ea typeface="Adobe Myungjo Std M" panose="02020600000000000000" pitchFamily="18" charset="-128"/>
                <a:cs typeface="Arial" panose="020B0604020202020204" pitchFamily="34" charset="0"/>
              </a:rPr>
              <a:t>deploy E-Business Suite in any of these models</a:t>
            </a:r>
            <a:endParaRPr lang="en-US" b="1" dirty="0"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886219" y="2007911"/>
            <a:ext cx="4097867" cy="6660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u="sng" dirty="0" smtClean="0"/>
              <a:t>Deploy EBS how you want</a:t>
            </a:r>
          </a:p>
        </p:txBody>
      </p:sp>
      <p:sp>
        <p:nvSpPr>
          <p:cNvPr id="154" name="Content Placeholder 7"/>
          <p:cNvSpPr txBox="1">
            <a:spLocks/>
          </p:cNvSpPr>
          <p:nvPr/>
        </p:nvSpPr>
        <p:spPr bwMode="gray">
          <a:xfrm>
            <a:off x="6586939" y="3787099"/>
            <a:ext cx="5187372" cy="1149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8595B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900" b="1" dirty="0" smtClean="0">
                <a:solidFill>
                  <a:srgbClr val="58595B"/>
                </a:solidFill>
                <a:latin typeface="Calibri"/>
              </a:rPr>
              <a:t>Full support &amp; automation for hybrid deployments</a:t>
            </a:r>
            <a:endParaRPr kumimoji="0" lang="en-US" sz="1900" b="1" i="0" u="none" strike="noStrike" kern="1200" cap="none" spc="0" normalizeH="0" baseline="0" noProof="0" dirty="0" smtClean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</a:endParaRPr>
          </a:p>
          <a:p>
            <a:pPr marL="342900" marR="0" lvl="0" indent="-16668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8595B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noProof="0" dirty="0" smtClean="0">
                <a:solidFill>
                  <a:srgbClr val="58595B"/>
                </a:solidFill>
                <a:latin typeface="Calibri"/>
              </a:rPr>
              <a:t>Many organizations 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</a:rPr>
              <a:t>tart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</a:rPr>
              <a:t>with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</a:rPr>
              <a:t>Dev/Test/Training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</a:endParaRPr>
          </a:p>
          <a:p>
            <a:pPr marL="342900" marR="0" lvl="0" indent="-16668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8595B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 smtClean="0">
                <a:solidFill>
                  <a:srgbClr val="58595B"/>
                </a:solidFill>
                <a:latin typeface="Calibri"/>
              </a:rPr>
              <a:t>Then add</a:t>
            </a: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</a:rPr>
              <a:t> or migrate DR to cloud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</a:endParaRPr>
          </a:p>
          <a:p>
            <a:pPr marL="342900" marR="0" lvl="0" indent="-16668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8595B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</a:rPr>
              <a:t>Shift Prod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</a:rPr>
              <a:t>to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</a:rPr>
              <a:t>cloud when ready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</a:endParaRPr>
          </a:p>
          <a:p>
            <a:pPr marL="342900" marR="0" lvl="0" indent="-16668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8595B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</a:rPr>
              <a:t>Place “reporting” instance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</a:rPr>
              <a:t>on </a:t>
            </a: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</a:rPr>
              <a:t>cloud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615289" y="2731913"/>
            <a:ext cx="4978402" cy="767644"/>
          </a:xfrm>
          <a:prstGeom prst="rect">
            <a:avLst/>
          </a:prstGeom>
          <a:noFill/>
          <a:ln w="28575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6762046" y="2774246"/>
            <a:ext cx="903111" cy="846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1800" b="1" dirty="0" smtClean="0"/>
              <a:t>Dev</a:t>
            </a:r>
          </a:p>
          <a:p>
            <a:pPr algn="ctr">
              <a:lnSpc>
                <a:spcPct val="80000"/>
              </a:lnSpc>
            </a:pPr>
            <a:r>
              <a:rPr lang="en-US" sz="1800" b="1" dirty="0" smtClean="0"/>
              <a:t>Test</a:t>
            </a:r>
          </a:p>
          <a:p>
            <a:pPr algn="ctr">
              <a:lnSpc>
                <a:spcPct val="80000"/>
              </a:lnSpc>
            </a:pPr>
            <a:r>
              <a:rPr lang="en-US" sz="1800" b="1" dirty="0" smtClean="0"/>
              <a:t>Training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851423" y="2774246"/>
            <a:ext cx="903111" cy="846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 smtClean="0"/>
          </a:p>
          <a:p>
            <a:pPr algn="ctr">
              <a:lnSpc>
                <a:spcPct val="90000"/>
              </a:lnSpc>
            </a:pPr>
            <a:r>
              <a:rPr lang="en-US" sz="1800" b="1" dirty="0" smtClean="0"/>
              <a:t>DR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8963378" y="2774246"/>
            <a:ext cx="903111" cy="846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 smtClean="0"/>
          </a:p>
          <a:p>
            <a:pPr algn="ctr">
              <a:lnSpc>
                <a:spcPct val="90000"/>
              </a:lnSpc>
            </a:pPr>
            <a:r>
              <a:rPr lang="en-US" sz="1800" b="1" dirty="0" smtClean="0"/>
              <a:t>Prod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0368846" y="2774246"/>
            <a:ext cx="903111" cy="8466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b="1" dirty="0" smtClean="0"/>
          </a:p>
          <a:p>
            <a:pPr algn="ctr">
              <a:lnSpc>
                <a:spcPct val="90000"/>
              </a:lnSpc>
            </a:pPr>
            <a:r>
              <a:rPr lang="en-US" sz="1800" b="1" dirty="0" smtClean="0"/>
              <a:t>Reporting</a:t>
            </a:r>
          </a:p>
        </p:txBody>
      </p:sp>
      <p:sp>
        <p:nvSpPr>
          <p:cNvPr id="160" name="Right Arrow 159"/>
          <p:cNvSpPr/>
          <p:nvPr/>
        </p:nvSpPr>
        <p:spPr>
          <a:xfrm>
            <a:off x="7600246" y="3028246"/>
            <a:ext cx="428978" cy="225777"/>
          </a:xfrm>
          <a:prstGeom prst="rightArrow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1" name="Right Arrow 160"/>
          <p:cNvSpPr/>
          <p:nvPr/>
        </p:nvSpPr>
        <p:spPr>
          <a:xfrm>
            <a:off x="8599311" y="3028246"/>
            <a:ext cx="428978" cy="225777"/>
          </a:xfrm>
          <a:prstGeom prst="rightArrow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62" name="Right Arrow 161"/>
          <p:cNvSpPr/>
          <p:nvPr/>
        </p:nvSpPr>
        <p:spPr>
          <a:xfrm>
            <a:off x="9801578" y="3028246"/>
            <a:ext cx="428978" cy="225777"/>
          </a:xfrm>
          <a:prstGeom prst="rightArrow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139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arallelogram 36"/>
          <p:cNvSpPr/>
          <p:nvPr/>
        </p:nvSpPr>
        <p:spPr>
          <a:xfrm>
            <a:off x="-746016" y="336203"/>
            <a:ext cx="12241162" cy="1195848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886350" y="1517025"/>
            <a:ext cx="6467975" cy="39564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323750" y="613748"/>
            <a:ext cx="11125200" cy="758635"/>
          </a:xfrm>
        </p:spPr>
        <p:txBody>
          <a:bodyPr/>
          <a:lstStyle/>
          <a:p>
            <a:r>
              <a:rPr lang="en-US" dirty="0" smtClean="0"/>
              <a:t>Oracle Provides Complete Automation to Move Your EBS from On-premises to Oracle Cloud Infrastructure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arallelogram 4"/>
          <p:cNvSpPr/>
          <p:nvPr/>
        </p:nvSpPr>
        <p:spPr bwMode="gray">
          <a:xfrm>
            <a:off x="531814" y="3061880"/>
            <a:ext cx="1486389" cy="1117587"/>
          </a:xfrm>
          <a:prstGeom prst="parallelogram">
            <a:avLst/>
          </a:prstGeom>
          <a:solidFill>
            <a:schemeClr val="bg1">
              <a:alpha val="68000"/>
            </a:schemeClr>
          </a:solidFill>
          <a:ln w="15875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00408" y="3249974"/>
            <a:ext cx="749202" cy="741398"/>
          </a:xfrm>
          <a:prstGeom prst="rect">
            <a:avLst/>
          </a:prstGeom>
        </p:spPr>
      </p:pic>
      <p:sp>
        <p:nvSpPr>
          <p:cNvPr id="44" name="Parallelogram 43"/>
          <p:cNvSpPr/>
          <p:nvPr/>
        </p:nvSpPr>
        <p:spPr bwMode="gray">
          <a:xfrm>
            <a:off x="1977516" y="3061880"/>
            <a:ext cx="1486389" cy="1117587"/>
          </a:xfrm>
          <a:prstGeom prst="parallelogram">
            <a:avLst/>
          </a:prstGeom>
          <a:solidFill>
            <a:schemeClr val="bg1">
              <a:alpha val="68000"/>
            </a:schemeClr>
          </a:solidFill>
          <a:ln w="15875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346110" y="3249974"/>
            <a:ext cx="749202" cy="741398"/>
          </a:xfrm>
          <a:prstGeom prst="rect">
            <a:avLst/>
          </a:prstGeom>
        </p:spPr>
      </p:pic>
      <p:sp>
        <p:nvSpPr>
          <p:cNvPr id="46" name="Parallelogram 45"/>
          <p:cNvSpPr/>
          <p:nvPr/>
        </p:nvSpPr>
        <p:spPr bwMode="gray">
          <a:xfrm>
            <a:off x="3409708" y="3061880"/>
            <a:ext cx="1486389" cy="1117587"/>
          </a:xfrm>
          <a:prstGeom prst="parallelogram">
            <a:avLst/>
          </a:prstGeom>
          <a:solidFill>
            <a:schemeClr val="bg1">
              <a:alpha val="68000"/>
            </a:schemeClr>
          </a:solidFill>
          <a:ln w="15875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3778302" y="3249974"/>
            <a:ext cx="749202" cy="74139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 bwMode="gray">
          <a:xfrm>
            <a:off x="322482" y="4196124"/>
            <a:ext cx="4639330" cy="36818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On-prem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EBS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instances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24344"/>
              </a:solidFill>
              <a:effectLst/>
              <a:uLnTx/>
              <a:uFillTx/>
            </a:endParaRPr>
          </a:p>
        </p:txBody>
      </p:sp>
      <p:sp>
        <p:nvSpPr>
          <p:cNvPr id="49" name="TextBox 48"/>
          <p:cNvSpPr txBox="1"/>
          <p:nvPr/>
        </p:nvSpPr>
        <p:spPr bwMode="gray">
          <a:xfrm>
            <a:off x="1063908" y="2730557"/>
            <a:ext cx="782265" cy="2539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EBS Dev</a:t>
            </a:r>
          </a:p>
        </p:txBody>
      </p:sp>
      <p:sp>
        <p:nvSpPr>
          <p:cNvPr id="50" name="TextBox 49"/>
          <p:cNvSpPr txBox="1"/>
          <p:nvPr/>
        </p:nvSpPr>
        <p:spPr bwMode="gray">
          <a:xfrm>
            <a:off x="2424542" y="2707979"/>
            <a:ext cx="805885" cy="2539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EBS Test</a:t>
            </a:r>
          </a:p>
        </p:txBody>
      </p:sp>
      <p:sp>
        <p:nvSpPr>
          <p:cNvPr id="51" name="TextBox 50"/>
          <p:cNvSpPr txBox="1"/>
          <p:nvPr/>
        </p:nvSpPr>
        <p:spPr bwMode="gray">
          <a:xfrm>
            <a:off x="3853565" y="2707979"/>
            <a:ext cx="85600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EBS </a:t>
            </a:r>
            <a:r>
              <a:rPr kumimoji="0" 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Prod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24344"/>
              </a:solidFill>
              <a:effectLst/>
              <a:uLnTx/>
              <a:uFillTx/>
            </a:endParaRPr>
          </a:p>
        </p:txBody>
      </p:sp>
      <p:sp>
        <p:nvSpPr>
          <p:cNvPr id="53" name="Striped Right Arrow 52"/>
          <p:cNvSpPr/>
          <p:nvPr/>
        </p:nvSpPr>
        <p:spPr bwMode="gray">
          <a:xfrm>
            <a:off x="4983953" y="3354447"/>
            <a:ext cx="2106939" cy="705647"/>
          </a:xfrm>
          <a:prstGeom prst="stripedRightArrow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2" tIns="45717" rIns="91432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Encrypted network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5" name="Parallelogram 54"/>
          <p:cNvSpPr/>
          <p:nvPr/>
        </p:nvSpPr>
        <p:spPr bwMode="gray">
          <a:xfrm>
            <a:off x="7404693" y="3339808"/>
            <a:ext cx="1116746" cy="839659"/>
          </a:xfrm>
          <a:prstGeom prst="parallelogram">
            <a:avLst/>
          </a:prstGeom>
          <a:solidFill>
            <a:schemeClr val="accent1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Parallelogram 55"/>
          <p:cNvSpPr/>
          <p:nvPr/>
        </p:nvSpPr>
        <p:spPr bwMode="gray">
          <a:xfrm>
            <a:off x="8566664" y="3339808"/>
            <a:ext cx="1116746" cy="839659"/>
          </a:xfrm>
          <a:prstGeom prst="parallelogram">
            <a:avLst/>
          </a:prstGeom>
          <a:solidFill>
            <a:schemeClr val="accent1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Parallelogram 56"/>
          <p:cNvSpPr/>
          <p:nvPr/>
        </p:nvSpPr>
        <p:spPr bwMode="gray">
          <a:xfrm>
            <a:off x="9701614" y="3339808"/>
            <a:ext cx="1116746" cy="839659"/>
          </a:xfrm>
          <a:prstGeom prst="parallelogram">
            <a:avLst/>
          </a:prstGeom>
          <a:solidFill>
            <a:schemeClr val="accent1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 bwMode="gray">
          <a:xfrm>
            <a:off x="7582603" y="3420174"/>
            <a:ext cx="760925" cy="59786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 bwMode="gray">
          <a:xfrm>
            <a:off x="8717552" y="3420174"/>
            <a:ext cx="760925" cy="59786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 bwMode="gray">
          <a:xfrm>
            <a:off x="9838990" y="3420174"/>
            <a:ext cx="760925" cy="59786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 bwMode="gray">
          <a:xfrm>
            <a:off x="7692948" y="3049593"/>
            <a:ext cx="692497" cy="2257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EBS Dev</a:t>
            </a:r>
          </a:p>
        </p:txBody>
      </p:sp>
      <p:sp>
        <p:nvSpPr>
          <p:cNvPr id="64" name="TextBox 63"/>
          <p:cNvSpPr txBox="1"/>
          <p:nvPr/>
        </p:nvSpPr>
        <p:spPr bwMode="gray">
          <a:xfrm>
            <a:off x="8857939" y="3049593"/>
            <a:ext cx="716342" cy="2257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EBS Test</a:t>
            </a:r>
          </a:p>
        </p:txBody>
      </p:sp>
      <p:sp>
        <p:nvSpPr>
          <p:cNvPr id="65" name="TextBox 64"/>
          <p:cNvSpPr txBox="1"/>
          <p:nvPr/>
        </p:nvSpPr>
        <p:spPr bwMode="gray">
          <a:xfrm>
            <a:off x="9953627" y="3049593"/>
            <a:ext cx="763029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EBS 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Prod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424344"/>
              </a:solidFill>
              <a:effectLst/>
              <a:uLnTx/>
              <a:uFillTx/>
            </a:endParaRPr>
          </a:p>
        </p:txBody>
      </p:sp>
      <p:sp>
        <p:nvSpPr>
          <p:cNvPr id="66" name="TextBox 65"/>
          <p:cNvSpPr txBox="1"/>
          <p:nvPr/>
        </p:nvSpPr>
        <p:spPr bwMode="gray">
          <a:xfrm>
            <a:off x="6726809" y="4196124"/>
            <a:ext cx="4639330" cy="36818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Cloud EBS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24344"/>
                </a:solidFill>
                <a:effectLst/>
                <a:uLnTx/>
                <a:uFillTx/>
              </a:rPr>
              <a:t>instances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424344"/>
              </a:solidFill>
              <a:effectLst/>
              <a:uLnTx/>
              <a:uFillTx/>
            </a:endParaRPr>
          </a:p>
        </p:txBody>
      </p:sp>
      <p:sp>
        <p:nvSpPr>
          <p:cNvPr id="7" name="Left Brace 6"/>
          <p:cNvSpPr/>
          <p:nvPr/>
        </p:nvSpPr>
        <p:spPr bwMode="gray">
          <a:xfrm rot="16200000">
            <a:off x="2345025" y="3251130"/>
            <a:ext cx="471244" cy="4398682"/>
          </a:xfrm>
          <a:prstGeom prst="leftBrace">
            <a:avLst>
              <a:gd name="adj1" fmla="val 53504"/>
              <a:gd name="adj2" fmla="val 49693"/>
            </a:avLst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Left Brace 81"/>
          <p:cNvSpPr/>
          <p:nvPr/>
        </p:nvSpPr>
        <p:spPr bwMode="gray">
          <a:xfrm rot="16200000">
            <a:off x="8979043" y="3251130"/>
            <a:ext cx="471244" cy="4398682"/>
          </a:xfrm>
          <a:prstGeom prst="leftBrace">
            <a:avLst>
              <a:gd name="adj1" fmla="val 53504"/>
              <a:gd name="adj2" fmla="val 49693"/>
            </a:avLst>
          </a:prstGeom>
          <a:ln w="19050">
            <a:solidFill>
              <a:schemeClr val="accent2">
                <a:lumMod val="75000"/>
              </a:schemeClr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 bwMode="gray">
          <a:xfrm>
            <a:off x="7476211" y="5760125"/>
            <a:ext cx="3476914" cy="332399"/>
          </a:xfrm>
          <a:prstGeom prst="rect">
            <a:avLst/>
          </a:prstGeom>
          <a:noFill/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Arial" charset="0"/>
              </a:rPr>
              <a:t>Oracle Cloud Infrastructure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84" name="TextBox 83"/>
          <p:cNvSpPr txBox="1"/>
          <p:nvPr/>
        </p:nvSpPr>
        <p:spPr bwMode="gray">
          <a:xfrm>
            <a:off x="1513049" y="5760125"/>
            <a:ext cx="2135200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Your data center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" name="Picture 1" descr="Firewall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943600" y="1918416"/>
            <a:ext cx="145393" cy="15266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gray">
          <a:xfrm>
            <a:off x="5739316" y="3377493"/>
            <a:ext cx="553961" cy="9457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gray">
          <a:xfrm>
            <a:off x="5739316" y="3944912"/>
            <a:ext cx="553961" cy="9457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 descr="Firewall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943600" y="4039482"/>
            <a:ext cx="145393" cy="152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8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arallelogram 44"/>
          <p:cNvSpPr/>
          <p:nvPr/>
        </p:nvSpPr>
        <p:spPr>
          <a:xfrm>
            <a:off x="-487009" y="194309"/>
            <a:ext cx="12241162" cy="1195848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7" name="Title 25"/>
          <p:cNvSpPr txBox="1">
            <a:spLocks/>
          </p:cNvSpPr>
          <p:nvPr/>
        </p:nvSpPr>
        <p:spPr>
          <a:xfrm>
            <a:off x="500824" y="344773"/>
            <a:ext cx="10969924" cy="72767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This Level of Automation is Not Available on AWS or Azure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38296" y="1969225"/>
            <a:ext cx="11407633" cy="4549481"/>
            <a:chOff x="538296" y="1969225"/>
            <a:chExt cx="11407633" cy="4549481"/>
          </a:xfrm>
        </p:grpSpPr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77" t="2448" r="8311" b="6975"/>
            <a:stretch>
              <a:fillRect/>
            </a:stretch>
          </p:blipFill>
          <p:spPr bwMode="auto">
            <a:xfrm>
              <a:off x="4040934" y="1969225"/>
              <a:ext cx="4056884" cy="2388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4" name="Group 23"/>
            <p:cNvGrpSpPr/>
            <p:nvPr/>
          </p:nvGrpSpPr>
          <p:grpSpPr>
            <a:xfrm>
              <a:off x="3078480" y="2166571"/>
              <a:ext cx="2231417" cy="777397"/>
              <a:chOff x="3632742" y="2217621"/>
              <a:chExt cx="1679864" cy="757227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4535122" y="2217621"/>
                <a:ext cx="777484" cy="757227"/>
              </a:xfrm>
              <a:prstGeom prst="line">
                <a:avLst/>
              </a:prstGeom>
              <a:ln w="38100">
                <a:solidFill>
                  <a:schemeClr val="accent3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632742" y="2224880"/>
                <a:ext cx="914400" cy="0"/>
              </a:xfrm>
              <a:prstGeom prst="line">
                <a:avLst/>
              </a:prstGeom>
              <a:ln w="38100">
                <a:solidFill>
                  <a:schemeClr val="accent3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>
              <a:spLocks/>
            </p:cNvSpPr>
            <p:nvPr/>
          </p:nvSpPr>
          <p:spPr bwMode="gray">
            <a:xfrm flipH="1">
              <a:off x="538296" y="2171503"/>
              <a:ext cx="2902343" cy="29724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lvl="0">
                <a:spcBef>
                  <a:spcPts val="300"/>
                </a:spcBef>
                <a:buClr>
                  <a:srgbClr val="F0AB00"/>
                </a:buClr>
              </a:pPr>
              <a:r>
                <a:rPr lang="en-US" b="1" dirty="0" smtClean="0">
                  <a:solidFill>
                    <a:schemeClr val="accent3"/>
                  </a:solidFill>
                </a:rPr>
                <a:t>QUICK PROVISIONING</a:t>
              </a:r>
            </a:p>
            <a:p>
              <a:pPr marL="92075" lvl="0" indent="-92075">
                <a:spcBef>
                  <a:spcPts val="3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600" dirty="0" smtClean="0"/>
                <a:t>Common Use Cases:</a:t>
              </a:r>
            </a:p>
            <a:p>
              <a:pPr marL="549275" lvl="1" indent="-92075">
                <a:spcBef>
                  <a:spcPts val="3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/>
              </a:pPr>
              <a:r>
                <a:rPr lang="en-GB" sz="1600" dirty="0" smtClean="0"/>
                <a:t>Fresh Installation</a:t>
              </a:r>
              <a:endParaRPr lang="en-GB" sz="1600" dirty="0"/>
            </a:p>
            <a:p>
              <a:pPr marL="549275" lvl="1" indent="-92075">
                <a:spcBef>
                  <a:spcPts val="3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GB" sz="1600" dirty="0" smtClean="0"/>
                <a:t>Demo Environments</a:t>
              </a:r>
            </a:p>
            <a:p>
              <a:pPr marL="549275" lvl="1" indent="-92075">
                <a:spcBef>
                  <a:spcPts val="3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GB" sz="1600" dirty="0" smtClean="0"/>
                <a:t>Development Tools</a:t>
              </a:r>
            </a:p>
            <a:p>
              <a:pPr marL="92075" lvl="0" indent="-92075">
                <a:spcBef>
                  <a:spcPts val="3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sz="1600" dirty="0" smtClean="0"/>
                <a:t>Flexible Topology</a:t>
              </a:r>
              <a:endParaRPr lang="en-US" sz="16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248608" y="2298408"/>
              <a:ext cx="777631" cy="682475"/>
              <a:chOff x="1284243" y="2638166"/>
              <a:chExt cx="885250" cy="1002788"/>
            </a:xfrm>
            <a:solidFill>
              <a:schemeClr val="accent3"/>
            </a:solidFill>
          </p:grpSpPr>
          <p:sp>
            <p:nvSpPr>
              <p:cNvPr id="39" name="Freeform 282"/>
              <p:cNvSpPr>
                <a:spLocks noChangeArrowheads="1"/>
              </p:cNvSpPr>
              <p:nvPr/>
            </p:nvSpPr>
            <p:spPr bwMode="auto">
              <a:xfrm>
                <a:off x="1284243" y="3465102"/>
                <a:ext cx="14426" cy="14707"/>
              </a:xfrm>
              <a:custGeom>
                <a:avLst/>
                <a:gdLst>
                  <a:gd name="T0" fmla="*/ 8 w 9"/>
                  <a:gd name="T1" fmla="*/ 4 h 10"/>
                  <a:gd name="T2" fmla="*/ 5 w 9"/>
                  <a:gd name="T3" fmla="*/ 9 h 10"/>
                  <a:gd name="T4" fmla="*/ 1 w 9"/>
                  <a:gd name="T5" fmla="*/ 4 h 10"/>
                  <a:gd name="T6" fmla="*/ 3 w 9"/>
                  <a:gd name="T7" fmla="*/ 0 h 10"/>
                  <a:gd name="T8" fmla="*/ 8 w 9"/>
                  <a:gd name="T9" fmla="*/ 4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10"/>
                  <a:gd name="T17" fmla="*/ 9 w 9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10">
                    <a:moveTo>
                      <a:pt x="8" y="4"/>
                    </a:moveTo>
                    <a:cubicBezTo>
                      <a:pt x="8" y="7"/>
                      <a:pt x="7" y="9"/>
                      <a:pt x="5" y="9"/>
                    </a:cubicBezTo>
                    <a:cubicBezTo>
                      <a:pt x="3" y="9"/>
                      <a:pt x="1" y="7"/>
                      <a:pt x="1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7" y="2"/>
                      <a:pt x="8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0" name="Freeform 283"/>
              <p:cNvSpPr>
                <a:spLocks noChangeArrowheads="1"/>
              </p:cNvSpPr>
              <p:nvPr/>
            </p:nvSpPr>
            <p:spPr bwMode="auto">
              <a:xfrm>
                <a:off x="1284243" y="3557390"/>
                <a:ext cx="14426" cy="16178"/>
              </a:xfrm>
              <a:custGeom>
                <a:avLst/>
                <a:gdLst>
                  <a:gd name="T0" fmla="*/ 8 w 9"/>
                  <a:gd name="T1" fmla="*/ 4 h 10"/>
                  <a:gd name="T2" fmla="*/ 5 w 9"/>
                  <a:gd name="T3" fmla="*/ 9 h 10"/>
                  <a:gd name="T4" fmla="*/ 1 w 9"/>
                  <a:gd name="T5" fmla="*/ 5 h 10"/>
                  <a:gd name="T6" fmla="*/ 3 w 9"/>
                  <a:gd name="T7" fmla="*/ 0 h 10"/>
                  <a:gd name="T8" fmla="*/ 8 w 9"/>
                  <a:gd name="T9" fmla="*/ 4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10"/>
                  <a:gd name="T17" fmla="*/ 9 w 9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10">
                    <a:moveTo>
                      <a:pt x="8" y="4"/>
                    </a:moveTo>
                    <a:cubicBezTo>
                      <a:pt x="8" y="7"/>
                      <a:pt x="7" y="9"/>
                      <a:pt x="5" y="9"/>
                    </a:cubicBezTo>
                    <a:cubicBezTo>
                      <a:pt x="3" y="9"/>
                      <a:pt x="1" y="7"/>
                      <a:pt x="1" y="5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7" y="2"/>
                      <a:pt x="8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1" name="Freeform 285"/>
              <p:cNvSpPr>
                <a:spLocks noChangeArrowheads="1"/>
              </p:cNvSpPr>
              <p:nvPr/>
            </p:nvSpPr>
            <p:spPr bwMode="auto">
              <a:xfrm>
                <a:off x="1353923" y="3592541"/>
                <a:ext cx="75016" cy="39708"/>
              </a:xfrm>
              <a:custGeom>
                <a:avLst/>
                <a:gdLst>
                  <a:gd name="T0" fmla="*/ 36 w 42"/>
                  <a:gd name="T1" fmla="*/ 20 h 22"/>
                  <a:gd name="T2" fmla="*/ 3 w 42"/>
                  <a:gd name="T3" fmla="*/ 6 h 22"/>
                  <a:gd name="T4" fmla="*/ 1 w 42"/>
                  <a:gd name="T5" fmla="*/ 2 h 22"/>
                  <a:gd name="T6" fmla="*/ 5 w 42"/>
                  <a:gd name="T7" fmla="*/ 0 h 22"/>
                  <a:gd name="T8" fmla="*/ 38 w 42"/>
                  <a:gd name="T9" fmla="*/ 14 h 22"/>
                  <a:gd name="T10" fmla="*/ 40 w 42"/>
                  <a:gd name="T11" fmla="*/ 19 h 22"/>
                  <a:gd name="T12" fmla="*/ 37 w 42"/>
                  <a:gd name="T13" fmla="*/ 21 h 22"/>
                  <a:gd name="T14" fmla="*/ 36 w 42"/>
                  <a:gd name="T15" fmla="*/ 20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"/>
                  <a:gd name="T25" fmla="*/ 0 h 22"/>
                  <a:gd name="T26" fmla="*/ 42 w 42"/>
                  <a:gd name="T27" fmla="*/ 22 h 2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" h="22">
                    <a:moveTo>
                      <a:pt x="36" y="20"/>
                    </a:moveTo>
                    <a:lnTo>
                      <a:pt x="3" y="6"/>
                    </a:lnTo>
                    <a:cubicBezTo>
                      <a:pt x="1" y="6"/>
                      <a:pt x="0" y="4"/>
                      <a:pt x="1" y="2"/>
                    </a:cubicBezTo>
                    <a:cubicBezTo>
                      <a:pt x="2" y="0"/>
                      <a:pt x="4" y="0"/>
                      <a:pt x="5" y="0"/>
                    </a:cubicBezTo>
                    <a:lnTo>
                      <a:pt x="38" y="14"/>
                    </a:lnTo>
                    <a:cubicBezTo>
                      <a:pt x="40" y="15"/>
                      <a:pt x="41" y="17"/>
                      <a:pt x="40" y="19"/>
                    </a:cubicBezTo>
                    <a:cubicBezTo>
                      <a:pt x="39" y="20"/>
                      <a:pt x="38" y="21"/>
                      <a:pt x="37" y="21"/>
                    </a:cubicBezTo>
                    <a:cubicBezTo>
                      <a:pt x="37" y="21"/>
                      <a:pt x="36" y="21"/>
                      <a:pt x="36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2" name="Freeform 286"/>
              <p:cNvSpPr>
                <a:spLocks noChangeArrowheads="1"/>
              </p:cNvSpPr>
              <p:nvPr/>
            </p:nvSpPr>
            <p:spPr bwMode="auto">
              <a:xfrm>
                <a:off x="1284243" y="3269423"/>
                <a:ext cx="14426" cy="16178"/>
              </a:xfrm>
              <a:custGeom>
                <a:avLst/>
                <a:gdLst>
                  <a:gd name="T0" fmla="*/ 8 w 9"/>
                  <a:gd name="T1" fmla="*/ 4 h 10"/>
                  <a:gd name="T2" fmla="*/ 5 w 9"/>
                  <a:gd name="T3" fmla="*/ 9 h 10"/>
                  <a:gd name="T4" fmla="*/ 1 w 9"/>
                  <a:gd name="T5" fmla="*/ 4 h 10"/>
                  <a:gd name="T6" fmla="*/ 3 w 9"/>
                  <a:gd name="T7" fmla="*/ 0 h 10"/>
                  <a:gd name="T8" fmla="*/ 8 w 9"/>
                  <a:gd name="T9" fmla="*/ 4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10"/>
                  <a:gd name="T17" fmla="*/ 9 w 9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10">
                    <a:moveTo>
                      <a:pt x="8" y="4"/>
                    </a:moveTo>
                    <a:cubicBezTo>
                      <a:pt x="8" y="7"/>
                      <a:pt x="7" y="9"/>
                      <a:pt x="5" y="9"/>
                    </a:cubicBezTo>
                    <a:cubicBezTo>
                      <a:pt x="3" y="9"/>
                      <a:pt x="1" y="7"/>
                      <a:pt x="1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7" y="2"/>
                      <a:pt x="8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3" name="Freeform 287"/>
              <p:cNvSpPr>
                <a:spLocks noChangeArrowheads="1"/>
              </p:cNvSpPr>
              <p:nvPr/>
            </p:nvSpPr>
            <p:spPr bwMode="auto">
              <a:xfrm>
                <a:off x="1367243" y="3150270"/>
                <a:ext cx="384262" cy="490684"/>
              </a:xfrm>
              <a:custGeom>
                <a:avLst/>
                <a:gdLst>
                  <a:gd name="T0" fmla="*/ 140 w 248"/>
                  <a:gd name="T1" fmla="*/ 0 h 308"/>
                  <a:gd name="T2" fmla="*/ 228 w 248"/>
                  <a:gd name="T3" fmla="*/ 37 h 308"/>
                  <a:gd name="T4" fmla="*/ 247 w 248"/>
                  <a:gd name="T5" fmla="*/ 68 h 308"/>
                  <a:gd name="T6" fmla="*/ 247 w 248"/>
                  <a:gd name="T7" fmla="*/ 247 h 308"/>
                  <a:gd name="T8" fmla="*/ 106 w 248"/>
                  <a:gd name="T9" fmla="*/ 307 h 308"/>
                  <a:gd name="T10" fmla="*/ 106 w 248"/>
                  <a:gd name="T11" fmla="*/ 307 h 308"/>
                  <a:gd name="T12" fmla="*/ 13 w 248"/>
                  <a:gd name="T13" fmla="*/ 267 h 308"/>
                  <a:gd name="T14" fmla="*/ 0 w 248"/>
                  <a:gd name="T15" fmla="*/ 240 h 308"/>
                  <a:gd name="T16" fmla="*/ 0 w 248"/>
                  <a:gd name="T17" fmla="*/ 60 h 308"/>
                  <a:gd name="T18" fmla="*/ 0 w 248"/>
                  <a:gd name="T19" fmla="*/ 60 h 308"/>
                  <a:gd name="T20" fmla="*/ 140 w 248"/>
                  <a:gd name="T21" fmla="*/ 0 h 308"/>
                  <a:gd name="T22" fmla="*/ 108 w 248"/>
                  <a:gd name="T23" fmla="*/ 145 h 308"/>
                  <a:gd name="T24" fmla="*/ 108 w 248"/>
                  <a:gd name="T25" fmla="*/ 106 h 308"/>
                  <a:gd name="T26" fmla="*/ 11 w 248"/>
                  <a:gd name="T27" fmla="*/ 66 h 308"/>
                  <a:gd name="T28" fmla="*/ 11 w 248"/>
                  <a:gd name="T29" fmla="*/ 237 h 308"/>
                  <a:gd name="T30" fmla="*/ 19 w 248"/>
                  <a:gd name="T31" fmla="*/ 255 h 308"/>
                  <a:gd name="T32" fmla="*/ 108 w 248"/>
                  <a:gd name="T33" fmla="*/ 294 h 308"/>
                  <a:gd name="T34" fmla="*/ 108 w 248"/>
                  <a:gd name="T35" fmla="*/ 259 h 308"/>
                  <a:gd name="T36" fmla="*/ 21 w 248"/>
                  <a:gd name="T37" fmla="*/ 222 h 308"/>
                  <a:gd name="T38" fmla="*/ 21 w 248"/>
                  <a:gd name="T39" fmla="*/ 208 h 308"/>
                  <a:gd name="T40" fmla="*/ 108 w 248"/>
                  <a:gd name="T41" fmla="*/ 245 h 308"/>
                  <a:gd name="T42" fmla="*/ 108 w 248"/>
                  <a:gd name="T43" fmla="*/ 209 h 308"/>
                  <a:gd name="T44" fmla="*/ 21 w 248"/>
                  <a:gd name="T45" fmla="*/ 172 h 308"/>
                  <a:gd name="T46" fmla="*/ 21 w 248"/>
                  <a:gd name="T47" fmla="*/ 158 h 308"/>
                  <a:gd name="T48" fmla="*/ 108 w 248"/>
                  <a:gd name="T49" fmla="*/ 195 h 308"/>
                  <a:gd name="T50" fmla="*/ 108 w 248"/>
                  <a:gd name="T51" fmla="*/ 159 h 308"/>
                  <a:gd name="T52" fmla="*/ 21 w 248"/>
                  <a:gd name="T53" fmla="*/ 122 h 308"/>
                  <a:gd name="T54" fmla="*/ 21 w 248"/>
                  <a:gd name="T55" fmla="*/ 108 h 308"/>
                  <a:gd name="T56" fmla="*/ 108 w 248"/>
                  <a:gd name="T57" fmla="*/ 145 h 3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48"/>
                  <a:gd name="T88" fmla="*/ 0 h 308"/>
                  <a:gd name="T89" fmla="*/ 248 w 248"/>
                  <a:gd name="T90" fmla="*/ 308 h 3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48" h="308">
                    <a:moveTo>
                      <a:pt x="140" y="0"/>
                    </a:moveTo>
                    <a:lnTo>
                      <a:pt x="228" y="37"/>
                    </a:lnTo>
                    <a:cubicBezTo>
                      <a:pt x="242" y="43"/>
                      <a:pt x="247" y="50"/>
                      <a:pt x="247" y="68"/>
                    </a:cubicBezTo>
                    <a:lnTo>
                      <a:pt x="247" y="247"/>
                    </a:lnTo>
                    <a:lnTo>
                      <a:pt x="106" y="307"/>
                    </a:lnTo>
                    <a:lnTo>
                      <a:pt x="13" y="267"/>
                    </a:lnTo>
                    <a:cubicBezTo>
                      <a:pt x="3" y="261"/>
                      <a:pt x="0" y="254"/>
                      <a:pt x="0" y="240"/>
                    </a:cubicBezTo>
                    <a:lnTo>
                      <a:pt x="0" y="60"/>
                    </a:lnTo>
                    <a:lnTo>
                      <a:pt x="140" y="0"/>
                    </a:lnTo>
                    <a:close/>
                    <a:moveTo>
                      <a:pt x="108" y="145"/>
                    </a:moveTo>
                    <a:lnTo>
                      <a:pt x="108" y="106"/>
                    </a:lnTo>
                    <a:lnTo>
                      <a:pt x="11" y="66"/>
                    </a:lnTo>
                    <a:lnTo>
                      <a:pt x="11" y="237"/>
                    </a:lnTo>
                    <a:cubicBezTo>
                      <a:pt x="11" y="250"/>
                      <a:pt x="14" y="253"/>
                      <a:pt x="19" y="255"/>
                    </a:cubicBezTo>
                    <a:lnTo>
                      <a:pt x="108" y="294"/>
                    </a:lnTo>
                    <a:lnTo>
                      <a:pt x="108" y="259"/>
                    </a:lnTo>
                    <a:lnTo>
                      <a:pt x="21" y="222"/>
                    </a:lnTo>
                    <a:lnTo>
                      <a:pt x="21" y="208"/>
                    </a:lnTo>
                    <a:lnTo>
                      <a:pt x="108" y="245"/>
                    </a:lnTo>
                    <a:lnTo>
                      <a:pt x="108" y="209"/>
                    </a:lnTo>
                    <a:lnTo>
                      <a:pt x="21" y="172"/>
                    </a:lnTo>
                    <a:lnTo>
                      <a:pt x="21" y="158"/>
                    </a:lnTo>
                    <a:lnTo>
                      <a:pt x="108" y="195"/>
                    </a:lnTo>
                    <a:lnTo>
                      <a:pt x="108" y="159"/>
                    </a:lnTo>
                    <a:lnTo>
                      <a:pt x="21" y="122"/>
                    </a:lnTo>
                    <a:lnTo>
                      <a:pt x="21" y="108"/>
                    </a:lnTo>
                    <a:lnTo>
                      <a:pt x="108" y="1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4" name="Freeform 288"/>
              <p:cNvSpPr>
                <a:spLocks noChangeArrowheads="1"/>
              </p:cNvSpPr>
              <p:nvPr/>
            </p:nvSpPr>
            <p:spPr bwMode="auto">
              <a:xfrm>
                <a:off x="1284243" y="3363181"/>
                <a:ext cx="14426" cy="14707"/>
              </a:xfrm>
              <a:custGeom>
                <a:avLst/>
                <a:gdLst>
                  <a:gd name="T0" fmla="*/ 8 w 9"/>
                  <a:gd name="T1" fmla="*/ 4 h 10"/>
                  <a:gd name="T2" fmla="*/ 5 w 9"/>
                  <a:gd name="T3" fmla="*/ 9 h 10"/>
                  <a:gd name="T4" fmla="*/ 1 w 9"/>
                  <a:gd name="T5" fmla="*/ 4 h 10"/>
                  <a:gd name="T6" fmla="*/ 3 w 9"/>
                  <a:gd name="T7" fmla="*/ 0 h 10"/>
                  <a:gd name="T8" fmla="*/ 8 w 9"/>
                  <a:gd name="T9" fmla="*/ 4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"/>
                  <a:gd name="T16" fmla="*/ 0 h 10"/>
                  <a:gd name="T17" fmla="*/ 9 w 9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" h="10">
                    <a:moveTo>
                      <a:pt x="8" y="4"/>
                    </a:moveTo>
                    <a:cubicBezTo>
                      <a:pt x="8" y="7"/>
                      <a:pt x="7" y="9"/>
                      <a:pt x="5" y="9"/>
                    </a:cubicBezTo>
                    <a:cubicBezTo>
                      <a:pt x="3" y="9"/>
                      <a:pt x="1" y="7"/>
                      <a:pt x="1" y="4"/>
                    </a:cubicBez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7" y="2"/>
                      <a:pt x="8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6" name="Freeform 289"/>
              <p:cNvSpPr>
                <a:spLocks noChangeArrowheads="1"/>
              </p:cNvSpPr>
              <p:nvPr/>
            </p:nvSpPr>
            <p:spPr bwMode="auto">
              <a:xfrm>
                <a:off x="1353923" y="3304500"/>
                <a:ext cx="75016" cy="38239"/>
              </a:xfrm>
              <a:custGeom>
                <a:avLst/>
                <a:gdLst>
                  <a:gd name="T0" fmla="*/ 36 w 42"/>
                  <a:gd name="T1" fmla="*/ 20 h 22"/>
                  <a:gd name="T2" fmla="*/ 3 w 42"/>
                  <a:gd name="T3" fmla="*/ 6 h 22"/>
                  <a:gd name="T4" fmla="*/ 1 w 42"/>
                  <a:gd name="T5" fmla="*/ 2 h 22"/>
                  <a:gd name="T6" fmla="*/ 5 w 42"/>
                  <a:gd name="T7" fmla="*/ 1 h 22"/>
                  <a:gd name="T8" fmla="*/ 38 w 42"/>
                  <a:gd name="T9" fmla="*/ 15 h 22"/>
                  <a:gd name="T10" fmla="*/ 40 w 42"/>
                  <a:gd name="T11" fmla="*/ 19 h 22"/>
                  <a:gd name="T12" fmla="*/ 37 w 42"/>
                  <a:gd name="T13" fmla="*/ 21 h 22"/>
                  <a:gd name="T14" fmla="*/ 36 w 42"/>
                  <a:gd name="T15" fmla="*/ 20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"/>
                  <a:gd name="T25" fmla="*/ 0 h 22"/>
                  <a:gd name="T26" fmla="*/ 42 w 42"/>
                  <a:gd name="T27" fmla="*/ 22 h 2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" h="22">
                    <a:moveTo>
                      <a:pt x="36" y="20"/>
                    </a:moveTo>
                    <a:lnTo>
                      <a:pt x="3" y="6"/>
                    </a:lnTo>
                    <a:cubicBezTo>
                      <a:pt x="1" y="6"/>
                      <a:pt x="0" y="4"/>
                      <a:pt x="1" y="2"/>
                    </a:cubicBezTo>
                    <a:cubicBezTo>
                      <a:pt x="2" y="1"/>
                      <a:pt x="4" y="0"/>
                      <a:pt x="5" y="1"/>
                    </a:cubicBezTo>
                    <a:lnTo>
                      <a:pt x="38" y="15"/>
                    </a:lnTo>
                    <a:cubicBezTo>
                      <a:pt x="40" y="15"/>
                      <a:pt x="41" y="17"/>
                      <a:pt x="40" y="19"/>
                    </a:cubicBezTo>
                    <a:cubicBezTo>
                      <a:pt x="39" y="20"/>
                      <a:pt x="38" y="21"/>
                      <a:pt x="37" y="21"/>
                    </a:cubicBezTo>
                    <a:cubicBezTo>
                      <a:pt x="37" y="21"/>
                      <a:pt x="36" y="21"/>
                      <a:pt x="36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8" name="Freeform 290"/>
              <p:cNvSpPr>
                <a:spLocks noChangeArrowheads="1"/>
              </p:cNvSpPr>
              <p:nvPr/>
            </p:nvSpPr>
            <p:spPr bwMode="auto">
              <a:xfrm>
                <a:off x="1590446" y="2638166"/>
                <a:ext cx="474753" cy="441215"/>
              </a:xfrm>
              <a:custGeom>
                <a:avLst/>
                <a:gdLst>
                  <a:gd name="T0" fmla="*/ 266 w 305"/>
                  <a:gd name="T1" fmla="*/ 212 h 280"/>
                  <a:gd name="T2" fmla="*/ 304 w 305"/>
                  <a:gd name="T3" fmla="*/ 250 h 280"/>
                  <a:gd name="T4" fmla="*/ 276 w 305"/>
                  <a:gd name="T5" fmla="*/ 279 h 280"/>
                  <a:gd name="T6" fmla="*/ 29 w 305"/>
                  <a:gd name="T7" fmla="*/ 279 h 280"/>
                  <a:gd name="T8" fmla="*/ 0 w 305"/>
                  <a:gd name="T9" fmla="*/ 250 h 280"/>
                  <a:gd name="T10" fmla="*/ 38 w 305"/>
                  <a:gd name="T11" fmla="*/ 212 h 280"/>
                  <a:gd name="T12" fmla="*/ 38 w 305"/>
                  <a:gd name="T13" fmla="*/ 50 h 280"/>
                  <a:gd name="T14" fmla="*/ 119 w 305"/>
                  <a:gd name="T15" fmla="*/ 50 h 280"/>
                  <a:gd name="T16" fmla="*/ 119 w 305"/>
                  <a:gd name="T17" fmla="*/ 0 h 280"/>
                  <a:gd name="T18" fmla="*/ 186 w 305"/>
                  <a:gd name="T19" fmla="*/ 0 h 280"/>
                  <a:gd name="T20" fmla="*/ 186 w 305"/>
                  <a:gd name="T21" fmla="*/ 110 h 280"/>
                  <a:gd name="T22" fmla="*/ 221 w 305"/>
                  <a:gd name="T23" fmla="*/ 110 h 280"/>
                  <a:gd name="T24" fmla="*/ 162 w 305"/>
                  <a:gd name="T25" fmla="*/ 168 h 280"/>
                  <a:gd name="T26" fmla="*/ 152 w 305"/>
                  <a:gd name="T27" fmla="*/ 172 h 280"/>
                  <a:gd name="T28" fmla="*/ 142 w 305"/>
                  <a:gd name="T29" fmla="*/ 168 h 280"/>
                  <a:gd name="T30" fmla="*/ 84 w 305"/>
                  <a:gd name="T31" fmla="*/ 110 h 280"/>
                  <a:gd name="T32" fmla="*/ 119 w 305"/>
                  <a:gd name="T33" fmla="*/ 110 h 280"/>
                  <a:gd name="T34" fmla="*/ 119 w 305"/>
                  <a:gd name="T35" fmla="*/ 69 h 280"/>
                  <a:gd name="T36" fmla="*/ 57 w 305"/>
                  <a:gd name="T37" fmla="*/ 69 h 280"/>
                  <a:gd name="T38" fmla="*/ 57 w 305"/>
                  <a:gd name="T39" fmla="*/ 203 h 280"/>
                  <a:gd name="T40" fmla="*/ 247 w 305"/>
                  <a:gd name="T41" fmla="*/ 203 h 280"/>
                  <a:gd name="T42" fmla="*/ 247 w 305"/>
                  <a:gd name="T43" fmla="*/ 69 h 280"/>
                  <a:gd name="T44" fmla="*/ 196 w 305"/>
                  <a:gd name="T45" fmla="*/ 69 h 280"/>
                  <a:gd name="T46" fmla="*/ 196 w 305"/>
                  <a:gd name="T47" fmla="*/ 50 h 280"/>
                  <a:gd name="T48" fmla="*/ 266 w 305"/>
                  <a:gd name="T49" fmla="*/ 50 h 280"/>
                  <a:gd name="T50" fmla="*/ 266 w 305"/>
                  <a:gd name="T51" fmla="*/ 212 h 280"/>
                  <a:gd name="T52" fmla="*/ 114 w 305"/>
                  <a:gd name="T53" fmla="*/ 250 h 280"/>
                  <a:gd name="T54" fmla="*/ 190 w 305"/>
                  <a:gd name="T55" fmla="*/ 250 h 280"/>
                  <a:gd name="T56" fmla="*/ 184 w 305"/>
                  <a:gd name="T57" fmla="*/ 231 h 280"/>
                  <a:gd name="T58" fmla="*/ 121 w 305"/>
                  <a:gd name="T59" fmla="*/ 231 h 280"/>
                  <a:gd name="T60" fmla="*/ 114 w 305"/>
                  <a:gd name="T61" fmla="*/ 250 h 28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305"/>
                  <a:gd name="T94" fmla="*/ 0 h 280"/>
                  <a:gd name="T95" fmla="*/ 305 w 305"/>
                  <a:gd name="T96" fmla="*/ 280 h 28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305" h="280">
                    <a:moveTo>
                      <a:pt x="266" y="212"/>
                    </a:moveTo>
                    <a:lnTo>
                      <a:pt x="304" y="250"/>
                    </a:lnTo>
                    <a:cubicBezTo>
                      <a:pt x="304" y="266"/>
                      <a:pt x="292" y="279"/>
                      <a:pt x="276" y="279"/>
                    </a:cubicBezTo>
                    <a:lnTo>
                      <a:pt x="29" y="279"/>
                    </a:lnTo>
                    <a:cubicBezTo>
                      <a:pt x="13" y="279"/>
                      <a:pt x="0" y="266"/>
                      <a:pt x="0" y="250"/>
                    </a:cubicBezTo>
                    <a:lnTo>
                      <a:pt x="38" y="212"/>
                    </a:lnTo>
                    <a:lnTo>
                      <a:pt x="38" y="50"/>
                    </a:lnTo>
                    <a:lnTo>
                      <a:pt x="119" y="50"/>
                    </a:lnTo>
                    <a:lnTo>
                      <a:pt x="119" y="0"/>
                    </a:lnTo>
                    <a:lnTo>
                      <a:pt x="186" y="0"/>
                    </a:lnTo>
                    <a:lnTo>
                      <a:pt x="186" y="110"/>
                    </a:lnTo>
                    <a:lnTo>
                      <a:pt x="221" y="110"/>
                    </a:lnTo>
                    <a:lnTo>
                      <a:pt x="162" y="168"/>
                    </a:lnTo>
                    <a:cubicBezTo>
                      <a:pt x="160" y="171"/>
                      <a:pt x="156" y="172"/>
                      <a:pt x="152" y="172"/>
                    </a:cubicBezTo>
                    <a:cubicBezTo>
                      <a:pt x="148" y="172"/>
                      <a:pt x="145" y="171"/>
                      <a:pt x="142" y="168"/>
                    </a:cubicBezTo>
                    <a:lnTo>
                      <a:pt x="84" y="110"/>
                    </a:lnTo>
                    <a:lnTo>
                      <a:pt x="119" y="110"/>
                    </a:lnTo>
                    <a:lnTo>
                      <a:pt x="119" y="69"/>
                    </a:lnTo>
                    <a:lnTo>
                      <a:pt x="57" y="69"/>
                    </a:lnTo>
                    <a:lnTo>
                      <a:pt x="57" y="203"/>
                    </a:lnTo>
                    <a:lnTo>
                      <a:pt x="247" y="203"/>
                    </a:lnTo>
                    <a:lnTo>
                      <a:pt x="247" y="69"/>
                    </a:lnTo>
                    <a:lnTo>
                      <a:pt x="196" y="69"/>
                    </a:lnTo>
                    <a:lnTo>
                      <a:pt x="196" y="50"/>
                    </a:lnTo>
                    <a:lnTo>
                      <a:pt x="266" y="50"/>
                    </a:lnTo>
                    <a:lnTo>
                      <a:pt x="266" y="212"/>
                    </a:lnTo>
                    <a:close/>
                    <a:moveTo>
                      <a:pt x="114" y="250"/>
                    </a:moveTo>
                    <a:lnTo>
                      <a:pt x="190" y="250"/>
                    </a:lnTo>
                    <a:lnTo>
                      <a:pt x="184" y="231"/>
                    </a:lnTo>
                    <a:lnTo>
                      <a:pt x="121" y="231"/>
                    </a:lnTo>
                    <a:lnTo>
                      <a:pt x="114" y="2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49" name="Freeform 291"/>
              <p:cNvSpPr>
                <a:spLocks noChangeArrowheads="1"/>
              </p:cNvSpPr>
              <p:nvPr/>
            </p:nvSpPr>
            <p:spPr bwMode="auto">
              <a:xfrm>
                <a:off x="1811462" y="3367693"/>
                <a:ext cx="358031" cy="127016"/>
              </a:xfrm>
              <a:custGeom>
                <a:avLst/>
                <a:gdLst>
                  <a:gd name="T0" fmla="*/ 114 w 228"/>
                  <a:gd name="T1" fmla="*/ 21 h 80"/>
                  <a:gd name="T2" fmla="*/ 192 w 228"/>
                  <a:gd name="T3" fmla="*/ 15 h 80"/>
                  <a:gd name="T4" fmla="*/ 227 w 228"/>
                  <a:gd name="T5" fmla="*/ 0 h 80"/>
                  <a:gd name="T6" fmla="*/ 227 w 228"/>
                  <a:gd name="T7" fmla="*/ 56 h 80"/>
                  <a:gd name="T8" fmla="*/ 114 w 228"/>
                  <a:gd name="T9" fmla="*/ 79 h 80"/>
                  <a:gd name="T10" fmla="*/ 0 w 228"/>
                  <a:gd name="T11" fmla="*/ 56 h 80"/>
                  <a:gd name="T12" fmla="*/ 0 w 228"/>
                  <a:gd name="T13" fmla="*/ 0 h 80"/>
                  <a:gd name="T14" fmla="*/ 36 w 228"/>
                  <a:gd name="T15" fmla="*/ 15 h 80"/>
                  <a:gd name="T16" fmla="*/ 114 w 228"/>
                  <a:gd name="T17" fmla="*/ 21 h 80"/>
                  <a:gd name="T18" fmla="*/ 152 w 228"/>
                  <a:gd name="T19" fmla="*/ 45 h 80"/>
                  <a:gd name="T20" fmla="*/ 210 w 228"/>
                  <a:gd name="T21" fmla="*/ 35 h 80"/>
                  <a:gd name="T22" fmla="*/ 213 w 228"/>
                  <a:gd name="T23" fmla="*/ 29 h 80"/>
                  <a:gd name="T24" fmla="*/ 206 w 228"/>
                  <a:gd name="T25" fmla="*/ 26 h 80"/>
                  <a:gd name="T26" fmla="*/ 151 w 228"/>
                  <a:gd name="T27" fmla="*/ 35 h 80"/>
                  <a:gd name="T28" fmla="*/ 147 w 228"/>
                  <a:gd name="T29" fmla="*/ 40 h 80"/>
                  <a:gd name="T30" fmla="*/ 152 w 228"/>
                  <a:gd name="T31" fmla="*/ 45 h 80"/>
                  <a:gd name="T32" fmla="*/ 152 w 228"/>
                  <a:gd name="T33" fmla="*/ 45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28"/>
                  <a:gd name="T52" fmla="*/ 0 h 80"/>
                  <a:gd name="T53" fmla="*/ 228 w 228"/>
                  <a:gd name="T54" fmla="*/ 80 h 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28" h="80">
                    <a:moveTo>
                      <a:pt x="114" y="21"/>
                    </a:moveTo>
                    <a:cubicBezTo>
                      <a:pt x="143" y="21"/>
                      <a:pt x="171" y="19"/>
                      <a:pt x="192" y="15"/>
                    </a:cubicBezTo>
                    <a:cubicBezTo>
                      <a:pt x="211" y="11"/>
                      <a:pt x="223" y="6"/>
                      <a:pt x="227" y="0"/>
                    </a:cubicBezTo>
                    <a:lnTo>
                      <a:pt x="227" y="56"/>
                    </a:lnTo>
                    <a:cubicBezTo>
                      <a:pt x="220" y="79"/>
                      <a:pt x="118" y="79"/>
                      <a:pt x="114" y="79"/>
                    </a:cubicBezTo>
                    <a:cubicBezTo>
                      <a:pt x="109" y="79"/>
                      <a:pt x="7" y="79"/>
                      <a:pt x="0" y="56"/>
                    </a:cubicBezTo>
                    <a:lnTo>
                      <a:pt x="0" y="0"/>
                    </a:lnTo>
                    <a:cubicBezTo>
                      <a:pt x="5" y="6"/>
                      <a:pt x="16" y="11"/>
                      <a:pt x="36" y="15"/>
                    </a:cubicBezTo>
                    <a:cubicBezTo>
                      <a:pt x="56" y="19"/>
                      <a:pt x="84" y="21"/>
                      <a:pt x="114" y="21"/>
                    </a:cubicBezTo>
                    <a:close/>
                    <a:moveTo>
                      <a:pt x="152" y="45"/>
                    </a:moveTo>
                    <a:cubicBezTo>
                      <a:pt x="179" y="43"/>
                      <a:pt x="197" y="40"/>
                      <a:pt x="210" y="35"/>
                    </a:cubicBezTo>
                    <a:cubicBezTo>
                      <a:pt x="212" y="34"/>
                      <a:pt x="214" y="31"/>
                      <a:pt x="213" y="29"/>
                    </a:cubicBezTo>
                    <a:cubicBezTo>
                      <a:pt x="211" y="26"/>
                      <a:pt x="208" y="25"/>
                      <a:pt x="206" y="26"/>
                    </a:cubicBezTo>
                    <a:cubicBezTo>
                      <a:pt x="194" y="30"/>
                      <a:pt x="177" y="33"/>
                      <a:pt x="151" y="35"/>
                    </a:cubicBezTo>
                    <a:cubicBezTo>
                      <a:pt x="149" y="35"/>
                      <a:pt x="146" y="37"/>
                      <a:pt x="147" y="40"/>
                    </a:cubicBezTo>
                    <a:cubicBezTo>
                      <a:pt x="147" y="43"/>
                      <a:pt x="149" y="45"/>
                      <a:pt x="15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50" name="Freeform 292"/>
              <p:cNvSpPr>
                <a:spLocks noChangeArrowheads="1"/>
              </p:cNvSpPr>
              <p:nvPr/>
            </p:nvSpPr>
            <p:spPr bwMode="auto">
              <a:xfrm>
                <a:off x="1811462" y="3477164"/>
                <a:ext cx="358031" cy="127017"/>
              </a:xfrm>
              <a:custGeom>
                <a:avLst/>
                <a:gdLst>
                  <a:gd name="T0" fmla="*/ 114 w 228"/>
                  <a:gd name="T1" fmla="*/ 21 h 80"/>
                  <a:gd name="T2" fmla="*/ 192 w 228"/>
                  <a:gd name="T3" fmla="*/ 15 h 80"/>
                  <a:gd name="T4" fmla="*/ 227 w 228"/>
                  <a:gd name="T5" fmla="*/ 0 h 80"/>
                  <a:gd name="T6" fmla="*/ 227 w 228"/>
                  <a:gd name="T7" fmla="*/ 53 h 80"/>
                  <a:gd name="T8" fmla="*/ 114 w 228"/>
                  <a:gd name="T9" fmla="*/ 79 h 80"/>
                  <a:gd name="T10" fmla="*/ 0 w 228"/>
                  <a:gd name="T11" fmla="*/ 53 h 80"/>
                  <a:gd name="T12" fmla="*/ 0 w 228"/>
                  <a:gd name="T13" fmla="*/ 0 h 80"/>
                  <a:gd name="T14" fmla="*/ 36 w 228"/>
                  <a:gd name="T15" fmla="*/ 15 h 80"/>
                  <a:gd name="T16" fmla="*/ 114 w 228"/>
                  <a:gd name="T17" fmla="*/ 21 h 80"/>
                  <a:gd name="T18" fmla="*/ 152 w 228"/>
                  <a:gd name="T19" fmla="*/ 45 h 80"/>
                  <a:gd name="T20" fmla="*/ 210 w 228"/>
                  <a:gd name="T21" fmla="*/ 35 h 80"/>
                  <a:gd name="T22" fmla="*/ 213 w 228"/>
                  <a:gd name="T23" fmla="*/ 29 h 80"/>
                  <a:gd name="T24" fmla="*/ 206 w 228"/>
                  <a:gd name="T25" fmla="*/ 26 h 80"/>
                  <a:gd name="T26" fmla="*/ 151 w 228"/>
                  <a:gd name="T27" fmla="*/ 35 h 80"/>
                  <a:gd name="T28" fmla="*/ 147 w 228"/>
                  <a:gd name="T29" fmla="*/ 40 h 80"/>
                  <a:gd name="T30" fmla="*/ 152 w 228"/>
                  <a:gd name="T31" fmla="*/ 45 h 80"/>
                  <a:gd name="T32" fmla="*/ 152 w 228"/>
                  <a:gd name="T33" fmla="*/ 45 h 8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28"/>
                  <a:gd name="T52" fmla="*/ 0 h 80"/>
                  <a:gd name="T53" fmla="*/ 228 w 228"/>
                  <a:gd name="T54" fmla="*/ 80 h 8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28" h="80">
                    <a:moveTo>
                      <a:pt x="114" y="21"/>
                    </a:moveTo>
                    <a:cubicBezTo>
                      <a:pt x="143" y="21"/>
                      <a:pt x="171" y="19"/>
                      <a:pt x="192" y="15"/>
                    </a:cubicBezTo>
                    <a:cubicBezTo>
                      <a:pt x="211" y="11"/>
                      <a:pt x="223" y="6"/>
                      <a:pt x="227" y="0"/>
                    </a:cubicBezTo>
                    <a:lnTo>
                      <a:pt x="227" y="53"/>
                    </a:lnTo>
                    <a:cubicBezTo>
                      <a:pt x="227" y="79"/>
                      <a:pt x="118" y="79"/>
                      <a:pt x="114" y="79"/>
                    </a:cubicBezTo>
                    <a:cubicBezTo>
                      <a:pt x="109" y="79"/>
                      <a:pt x="0" y="79"/>
                      <a:pt x="0" y="53"/>
                    </a:cubicBezTo>
                    <a:lnTo>
                      <a:pt x="0" y="0"/>
                    </a:lnTo>
                    <a:cubicBezTo>
                      <a:pt x="5" y="6"/>
                      <a:pt x="16" y="11"/>
                      <a:pt x="36" y="15"/>
                    </a:cubicBezTo>
                    <a:cubicBezTo>
                      <a:pt x="57" y="19"/>
                      <a:pt x="84" y="21"/>
                      <a:pt x="114" y="21"/>
                    </a:cubicBezTo>
                    <a:close/>
                    <a:moveTo>
                      <a:pt x="152" y="45"/>
                    </a:moveTo>
                    <a:cubicBezTo>
                      <a:pt x="179" y="43"/>
                      <a:pt x="197" y="40"/>
                      <a:pt x="210" y="35"/>
                    </a:cubicBezTo>
                    <a:cubicBezTo>
                      <a:pt x="212" y="34"/>
                      <a:pt x="214" y="31"/>
                      <a:pt x="213" y="29"/>
                    </a:cubicBezTo>
                    <a:cubicBezTo>
                      <a:pt x="211" y="26"/>
                      <a:pt x="208" y="25"/>
                      <a:pt x="206" y="26"/>
                    </a:cubicBezTo>
                    <a:cubicBezTo>
                      <a:pt x="194" y="30"/>
                      <a:pt x="177" y="33"/>
                      <a:pt x="151" y="35"/>
                    </a:cubicBezTo>
                    <a:cubicBezTo>
                      <a:pt x="149" y="35"/>
                      <a:pt x="146" y="37"/>
                      <a:pt x="147" y="40"/>
                    </a:cubicBezTo>
                    <a:cubicBezTo>
                      <a:pt x="147" y="43"/>
                      <a:pt x="149" y="45"/>
                      <a:pt x="152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  <p:sp>
            <p:nvSpPr>
              <p:cNvPr id="51" name="Freeform 293"/>
              <p:cNvSpPr>
                <a:spLocks noChangeArrowheads="1"/>
              </p:cNvSpPr>
              <p:nvPr/>
            </p:nvSpPr>
            <p:spPr bwMode="auto">
              <a:xfrm>
                <a:off x="1811462" y="3210642"/>
                <a:ext cx="358031" cy="161779"/>
              </a:xfrm>
              <a:custGeom>
                <a:avLst/>
                <a:gdLst>
                  <a:gd name="T0" fmla="*/ 0 w 228"/>
                  <a:gd name="T1" fmla="*/ 26 h 102"/>
                  <a:gd name="T2" fmla="*/ 114 w 228"/>
                  <a:gd name="T3" fmla="*/ 0 h 102"/>
                  <a:gd name="T4" fmla="*/ 227 w 228"/>
                  <a:gd name="T5" fmla="*/ 26 h 102"/>
                  <a:gd name="T6" fmla="*/ 227 w 228"/>
                  <a:gd name="T7" fmla="*/ 75 h 102"/>
                  <a:gd name="T8" fmla="*/ 114 w 228"/>
                  <a:gd name="T9" fmla="*/ 101 h 102"/>
                  <a:gd name="T10" fmla="*/ 0 w 228"/>
                  <a:gd name="T11" fmla="*/ 75 h 102"/>
                  <a:gd name="T12" fmla="*/ 0 w 228"/>
                  <a:gd name="T13" fmla="*/ 26 h 102"/>
                  <a:gd name="T14" fmla="*/ 152 w 228"/>
                  <a:gd name="T15" fmla="*/ 67 h 102"/>
                  <a:gd name="T16" fmla="*/ 210 w 228"/>
                  <a:gd name="T17" fmla="*/ 57 h 102"/>
                  <a:gd name="T18" fmla="*/ 213 w 228"/>
                  <a:gd name="T19" fmla="*/ 51 h 102"/>
                  <a:gd name="T20" fmla="*/ 206 w 228"/>
                  <a:gd name="T21" fmla="*/ 48 h 102"/>
                  <a:gd name="T22" fmla="*/ 151 w 228"/>
                  <a:gd name="T23" fmla="*/ 57 h 102"/>
                  <a:gd name="T24" fmla="*/ 147 w 228"/>
                  <a:gd name="T25" fmla="*/ 62 h 102"/>
                  <a:gd name="T26" fmla="*/ 152 w 228"/>
                  <a:gd name="T27" fmla="*/ 67 h 102"/>
                  <a:gd name="T28" fmla="*/ 152 w 228"/>
                  <a:gd name="T29" fmla="*/ 67 h 102"/>
                  <a:gd name="T30" fmla="*/ 114 w 228"/>
                  <a:gd name="T31" fmla="*/ 42 h 102"/>
                  <a:gd name="T32" fmla="*/ 217 w 228"/>
                  <a:gd name="T33" fmla="*/ 26 h 102"/>
                  <a:gd name="T34" fmla="*/ 217 w 228"/>
                  <a:gd name="T35" fmla="*/ 26 h 102"/>
                  <a:gd name="T36" fmla="*/ 114 w 228"/>
                  <a:gd name="T37" fmla="*/ 10 h 102"/>
                  <a:gd name="T38" fmla="*/ 11 w 228"/>
                  <a:gd name="T39" fmla="*/ 26 h 102"/>
                  <a:gd name="T40" fmla="*/ 11 w 228"/>
                  <a:gd name="T41" fmla="*/ 26 h 102"/>
                  <a:gd name="T42" fmla="*/ 114 w 228"/>
                  <a:gd name="T43" fmla="*/ 42 h 102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28"/>
                  <a:gd name="T67" fmla="*/ 0 h 102"/>
                  <a:gd name="T68" fmla="*/ 228 w 228"/>
                  <a:gd name="T69" fmla="*/ 102 h 102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28" h="102">
                    <a:moveTo>
                      <a:pt x="0" y="26"/>
                    </a:moveTo>
                    <a:cubicBezTo>
                      <a:pt x="0" y="0"/>
                      <a:pt x="109" y="0"/>
                      <a:pt x="114" y="0"/>
                    </a:cubicBezTo>
                    <a:cubicBezTo>
                      <a:pt x="118" y="0"/>
                      <a:pt x="227" y="0"/>
                      <a:pt x="227" y="26"/>
                    </a:cubicBezTo>
                    <a:lnTo>
                      <a:pt x="227" y="75"/>
                    </a:lnTo>
                    <a:cubicBezTo>
                      <a:pt x="227" y="101"/>
                      <a:pt x="118" y="101"/>
                      <a:pt x="114" y="101"/>
                    </a:cubicBezTo>
                    <a:cubicBezTo>
                      <a:pt x="109" y="101"/>
                      <a:pt x="0" y="101"/>
                      <a:pt x="0" y="75"/>
                    </a:cubicBezTo>
                    <a:lnTo>
                      <a:pt x="0" y="26"/>
                    </a:lnTo>
                    <a:close/>
                    <a:moveTo>
                      <a:pt x="152" y="67"/>
                    </a:moveTo>
                    <a:cubicBezTo>
                      <a:pt x="179" y="65"/>
                      <a:pt x="197" y="62"/>
                      <a:pt x="210" y="57"/>
                    </a:cubicBezTo>
                    <a:cubicBezTo>
                      <a:pt x="212" y="56"/>
                      <a:pt x="214" y="53"/>
                      <a:pt x="213" y="51"/>
                    </a:cubicBezTo>
                    <a:cubicBezTo>
                      <a:pt x="211" y="48"/>
                      <a:pt x="208" y="47"/>
                      <a:pt x="206" y="48"/>
                    </a:cubicBezTo>
                    <a:cubicBezTo>
                      <a:pt x="194" y="52"/>
                      <a:pt x="177" y="55"/>
                      <a:pt x="151" y="57"/>
                    </a:cubicBezTo>
                    <a:cubicBezTo>
                      <a:pt x="149" y="57"/>
                      <a:pt x="146" y="59"/>
                      <a:pt x="147" y="62"/>
                    </a:cubicBezTo>
                    <a:cubicBezTo>
                      <a:pt x="147" y="65"/>
                      <a:pt x="149" y="67"/>
                      <a:pt x="152" y="67"/>
                    </a:cubicBezTo>
                    <a:close/>
                    <a:moveTo>
                      <a:pt x="114" y="42"/>
                    </a:moveTo>
                    <a:cubicBezTo>
                      <a:pt x="176" y="42"/>
                      <a:pt x="213" y="32"/>
                      <a:pt x="217" y="26"/>
                    </a:cubicBezTo>
                    <a:cubicBezTo>
                      <a:pt x="213" y="20"/>
                      <a:pt x="177" y="10"/>
                      <a:pt x="114" y="10"/>
                    </a:cubicBezTo>
                    <a:cubicBezTo>
                      <a:pt x="51" y="10"/>
                      <a:pt x="14" y="20"/>
                      <a:pt x="11" y="26"/>
                    </a:cubicBezTo>
                    <a:cubicBezTo>
                      <a:pt x="15" y="32"/>
                      <a:pt x="51" y="42"/>
                      <a:pt x="114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  <p:sp>
          <p:nvSpPr>
            <p:cNvPr id="27" name="TextBox 26"/>
            <p:cNvSpPr txBox="1">
              <a:spLocks/>
            </p:cNvSpPr>
            <p:nvPr/>
          </p:nvSpPr>
          <p:spPr bwMode="gray">
            <a:xfrm>
              <a:off x="8824893" y="2171503"/>
              <a:ext cx="3121036" cy="2378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285750" indent="-285750" defTabSz="1218683">
                <a:spcAft>
                  <a:spcPts val="600"/>
                </a:spcAft>
                <a:buSzPct val="80000"/>
                <a:buFont typeface="Arial" panose="020B0604020202020204" pitchFamily="34" charset="0"/>
                <a:buChar char="•"/>
                <a:defRPr kern="0">
                  <a:solidFill>
                    <a:srgbClr val="5E5F60"/>
                  </a:solidFill>
                  <a:ea typeface="Arial Unicode MS" pitchFamily="34" charset="-128"/>
                  <a:cs typeface="Calibri" pitchFamily="34" charset="0"/>
                </a:defRPr>
              </a:lvl1pPr>
            </a:lstStyle>
            <a:p>
              <a:pPr marL="0" lvl="0" indent="0">
                <a:spcBef>
                  <a:spcPts val="300"/>
                </a:spcBef>
                <a:spcAft>
                  <a:spcPts val="0"/>
                </a:spcAft>
                <a:buClr>
                  <a:srgbClr val="F0AB00"/>
                </a:buClr>
                <a:buNone/>
                <a:tabLst>
                  <a:tab pos="914400" algn="l"/>
                </a:tabLst>
              </a:pPr>
              <a:r>
                <a:rPr lang="en-US" b="1" dirty="0" smtClean="0">
                  <a:solidFill>
                    <a:schemeClr val="accent2"/>
                  </a:solidFill>
                </a:rPr>
                <a:t>LIFT AND SHIFT FULLY CONFIGURED EBS SYSTEMS</a:t>
              </a:r>
            </a:p>
            <a:p>
              <a:pPr marL="92075" indent="-92075" defTabSz="914400">
                <a:spcBef>
                  <a:spcPts val="3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tabLst>
                  <a:tab pos="914400" algn="l"/>
                </a:tabLst>
                <a:defRPr/>
              </a:pPr>
              <a:r>
                <a:rPr lang="en-US" sz="1600" kern="1200" dirty="0">
                  <a:solidFill>
                    <a:schemeClr val="tx1"/>
                  </a:solidFill>
                  <a:ea typeface="+mn-ea"/>
                  <a:cs typeface="+mn-cs"/>
                </a:rPr>
                <a:t>Lift and shift your on-premises environments to Oracle Cloud Infrastructure, including:</a:t>
              </a:r>
            </a:p>
            <a:p>
              <a:pPr marL="323850" lvl="1" indent="-152400">
                <a:spcBef>
                  <a:spcPts val="300"/>
                </a:spcBef>
                <a:buSzPct val="100000"/>
                <a:buFont typeface="Arial" charset="0"/>
                <a:buChar char="•"/>
                <a:defRPr/>
              </a:pPr>
              <a:r>
                <a:rPr lang="en-US" sz="1600" kern="1200" dirty="0" smtClean="0">
                  <a:ea typeface="+mn-ea"/>
                  <a:cs typeface="+mn-cs"/>
                </a:rPr>
                <a:t>EBS configuration</a:t>
              </a:r>
            </a:p>
            <a:p>
              <a:pPr marL="323850" lvl="1" indent="-152400">
                <a:spcBef>
                  <a:spcPts val="300"/>
                </a:spcBef>
                <a:buSzPct val="100000"/>
                <a:buFont typeface="Arial" charset="0"/>
                <a:buChar char="•"/>
                <a:defRPr/>
              </a:pPr>
              <a:r>
                <a:rPr lang="en-US" sz="1600" dirty="0"/>
                <a:t>H</a:t>
              </a:r>
              <a:r>
                <a:rPr lang="en-US" sz="1600" kern="1200" dirty="0" smtClean="0">
                  <a:ea typeface="+mn-ea"/>
                  <a:cs typeface="+mn-cs"/>
                </a:rPr>
                <a:t>istorical data</a:t>
              </a:r>
            </a:p>
            <a:p>
              <a:pPr marL="323850" lvl="1" indent="-152400">
                <a:spcBef>
                  <a:spcPts val="300"/>
                </a:spcBef>
                <a:buSzPct val="100000"/>
                <a:buFont typeface="Arial" charset="0"/>
                <a:buChar char="•"/>
                <a:defRPr/>
              </a:pPr>
              <a:r>
                <a:rPr lang="en-US" sz="1600" dirty="0" smtClean="0"/>
                <a:t>Cu</a:t>
              </a:r>
              <a:r>
                <a:rPr lang="en-US" sz="1600" kern="1200" dirty="0" smtClean="0">
                  <a:ea typeface="+mn-ea"/>
                  <a:cs typeface="+mn-cs"/>
                </a:rPr>
                <a:t>stomizations</a:t>
              </a:r>
              <a:endParaRPr lang="en-US" sz="1600" kern="1200" dirty="0"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>
              <a:spLocks/>
            </p:cNvSpPr>
            <p:nvPr/>
          </p:nvSpPr>
          <p:spPr bwMode="gray">
            <a:xfrm>
              <a:off x="4333683" y="4932767"/>
              <a:ext cx="6465263" cy="15859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marL="285750" indent="-285750" defTabSz="1218683">
                <a:spcAft>
                  <a:spcPts val="600"/>
                </a:spcAft>
                <a:buSzPct val="80000"/>
                <a:buFont typeface="Arial" panose="020B0604020202020204" pitchFamily="34" charset="0"/>
                <a:buChar char="•"/>
                <a:defRPr kern="0">
                  <a:solidFill>
                    <a:srgbClr val="5E5F60"/>
                  </a:solidFill>
                  <a:ea typeface="Arial Unicode MS" pitchFamily="34" charset="-128"/>
                  <a:cs typeface="Calibri" pitchFamily="34" charset="0"/>
                </a:defRPr>
              </a:lvl1pPr>
            </a:lstStyle>
            <a:p>
              <a:pPr marL="182880" indent="-182880">
                <a:spcBef>
                  <a:spcPts val="300"/>
                </a:spcBef>
                <a:spcAft>
                  <a:spcPts val="0"/>
                </a:spcAft>
                <a:buNone/>
                <a:defRPr/>
              </a:pPr>
              <a:r>
                <a:rPr lang="en-US" b="1" dirty="0" smtClean="0">
                  <a:solidFill>
                    <a:schemeClr val="accent4"/>
                  </a:solidFill>
                </a:rPr>
                <a:t>LIFECYCLE MANAGEMENT</a:t>
              </a:r>
            </a:p>
            <a:p>
              <a:pPr marL="138113" indent="-138113">
                <a:spcAft>
                  <a:spcPts val="0"/>
                </a:spcAft>
                <a:defRPr/>
              </a:pPr>
              <a:r>
                <a:rPr lang="en-US" sz="1600" kern="1200" dirty="0" smtClean="0">
                  <a:solidFill>
                    <a:schemeClr val="tx1"/>
                  </a:solidFill>
                  <a:ea typeface="+mn-ea"/>
                  <a:cs typeface="+mn-cs"/>
                </a:rPr>
                <a:t>Fast cloning, </a:t>
              </a:r>
              <a:r>
                <a:rPr lang="en-US" sz="1600" kern="1200" dirty="0">
                  <a:solidFill>
                    <a:schemeClr val="tx1"/>
                  </a:solidFill>
                  <a:ea typeface="+mn-ea"/>
                  <a:cs typeface="+mn-cs"/>
                </a:rPr>
                <a:t>b</a:t>
              </a:r>
              <a:r>
                <a:rPr lang="en-US" sz="1600" kern="1200" dirty="0" smtClean="0">
                  <a:solidFill>
                    <a:schemeClr val="tx1"/>
                  </a:solidFill>
                  <a:ea typeface="+mn-ea"/>
                  <a:cs typeface="+mn-cs"/>
                </a:rPr>
                <a:t>ackup and restore </a:t>
              </a:r>
            </a:p>
            <a:p>
              <a:pPr marL="138113" indent="-138113">
                <a:spcAft>
                  <a:spcPts val="0"/>
                </a:spcAft>
                <a:defRPr/>
              </a:pPr>
              <a:r>
                <a:rPr lang="en-US" sz="1600" kern="1200" dirty="0">
                  <a:solidFill>
                    <a:schemeClr val="tx1"/>
                  </a:solidFill>
                </a:rPr>
                <a:t>Environment elasticity (managed server, JVM memory, delete/add nodes</a:t>
              </a:r>
              <a:r>
                <a:rPr lang="en-US" sz="1600" kern="1200" dirty="0" smtClean="0">
                  <a:solidFill>
                    <a:schemeClr val="tx1"/>
                  </a:solidFill>
                </a:rPr>
                <a:t>)</a:t>
              </a:r>
              <a:endParaRPr lang="en-US" sz="1600" kern="1200" dirty="0" smtClean="0">
                <a:solidFill>
                  <a:schemeClr val="tx1"/>
                </a:solidFill>
                <a:ea typeface="+mn-ea"/>
                <a:cs typeface="+mn-cs"/>
              </a:endParaRPr>
            </a:p>
            <a:p>
              <a:pPr marL="138113" indent="-138113">
                <a:spcAft>
                  <a:spcPts val="0"/>
                </a:spcAft>
                <a:defRPr/>
              </a:pPr>
              <a:r>
                <a:rPr lang="en-US" sz="1600" kern="1200" dirty="0">
                  <a:solidFill>
                    <a:schemeClr val="tx1"/>
                  </a:solidFill>
                  <a:ea typeface="+mn-ea"/>
                  <a:cs typeface="+mn-cs"/>
                </a:rPr>
                <a:t>D</a:t>
              </a:r>
              <a:r>
                <a:rPr lang="en-US" sz="1600" kern="1200" dirty="0" smtClean="0">
                  <a:solidFill>
                    <a:schemeClr val="tx1"/>
                  </a:solidFill>
                  <a:ea typeface="+mn-ea"/>
                  <a:cs typeface="+mn-cs"/>
                </a:rPr>
                <a:t>isaster recovery (DR) configuration</a:t>
              </a:r>
            </a:p>
            <a:p>
              <a:pPr marL="138113" indent="-138113">
                <a:spcAft>
                  <a:spcPts val="0"/>
                </a:spcAft>
                <a:defRPr/>
              </a:pPr>
              <a:r>
                <a:rPr lang="en-US" sz="1600" kern="1200" dirty="0" smtClean="0">
                  <a:solidFill>
                    <a:schemeClr val="tx1"/>
                  </a:solidFill>
                  <a:ea typeface="+mn-ea"/>
                  <a:cs typeface="+mn-cs"/>
                </a:rPr>
                <a:t>End-to-end monitoring, patch and customization management using Application </a:t>
              </a:r>
              <a:r>
                <a:rPr lang="en-US" sz="1600" kern="1200" dirty="0">
                  <a:solidFill>
                    <a:schemeClr val="tx1"/>
                  </a:solidFill>
                  <a:ea typeface="+mn-ea"/>
                  <a:cs typeface="+mn-cs"/>
                </a:rPr>
                <a:t>Management </a:t>
              </a:r>
              <a:r>
                <a:rPr lang="en-US" sz="1600" kern="1200" dirty="0" smtClean="0">
                  <a:solidFill>
                    <a:schemeClr val="tx1"/>
                  </a:solidFill>
                  <a:ea typeface="+mn-ea"/>
                  <a:cs typeface="+mn-cs"/>
                </a:rPr>
                <a:t>Suite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6315" y="2239052"/>
              <a:ext cx="1024309" cy="81944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2608" y="4346682"/>
              <a:ext cx="956714" cy="528335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 flipH="1">
              <a:off x="6562845" y="2141807"/>
              <a:ext cx="2208919" cy="798426"/>
              <a:chOff x="3632742" y="2215772"/>
              <a:chExt cx="1679864" cy="759076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4535122" y="2217621"/>
                <a:ext cx="777484" cy="757227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632742" y="2215772"/>
                <a:ext cx="914400" cy="0"/>
              </a:xfrm>
              <a:prstGeom prst="line">
                <a:avLst/>
              </a:prstGeom>
              <a:ln w="38100">
                <a:solidFill>
                  <a:schemeClr val="accent2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0149" y="2955543"/>
              <a:ext cx="1714721" cy="6795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  <a:bevelB w="165100" prst="coolSlant"/>
            </a:sp3d>
          </p:spPr>
        </p:pic>
        <p:grpSp>
          <p:nvGrpSpPr>
            <p:cNvPr id="33" name="Group 32"/>
            <p:cNvGrpSpPr/>
            <p:nvPr/>
          </p:nvGrpSpPr>
          <p:grpSpPr>
            <a:xfrm>
              <a:off x="5858920" y="3635069"/>
              <a:ext cx="948439" cy="996429"/>
              <a:chOff x="7648534" y="4754818"/>
              <a:chExt cx="914399" cy="617996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7655915" y="4754818"/>
                <a:ext cx="7344" cy="617996"/>
              </a:xfrm>
              <a:prstGeom prst="line">
                <a:avLst/>
              </a:prstGeom>
              <a:ln w="38100">
                <a:solidFill>
                  <a:schemeClr val="accent4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7648534" y="5368636"/>
                <a:ext cx="914399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831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arallelogram 65"/>
          <p:cNvSpPr/>
          <p:nvPr/>
        </p:nvSpPr>
        <p:spPr>
          <a:xfrm>
            <a:off x="-487009" y="194309"/>
            <a:ext cx="10359254" cy="1055069"/>
          </a:xfrm>
          <a:prstGeom prst="parallelogram">
            <a:avLst>
              <a:gd name="adj" fmla="val 36579"/>
            </a:avLst>
          </a:prstGeom>
          <a:blipFill dpi="0" rotWithShape="1">
            <a:blip r:embed="rId4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25" name="Title 124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Pre-Tested Reference Architectures Available</a:t>
            </a:r>
            <a:br>
              <a:rPr lang="en-US" dirty="0" smtClean="0"/>
            </a:br>
            <a:r>
              <a:rPr lang="en-US" sz="2400" b="1" dirty="0" smtClean="0"/>
              <a:t>Re-platform E-Business Suite onto Oracle Cloud IaaS/PaaS</a:t>
            </a:r>
            <a:endParaRPr lang="en-US" b="1" dirty="0"/>
          </a:p>
        </p:txBody>
      </p:sp>
      <p:sp>
        <p:nvSpPr>
          <p:cNvPr id="132" name="Line 54"/>
          <p:cNvSpPr>
            <a:spLocks noChangeShapeType="1"/>
          </p:cNvSpPr>
          <p:nvPr/>
        </p:nvSpPr>
        <p:spPr bwMode="auto">
          <a:xfrm>
            <a:off x="9228087" y="2012585"/>
            <a:ext cx="0" cy="4389120"/>
          </a:xfrm>
          <a:prstGeom prst="line">
            <a:avLst/>
          </a:prstGeom>
          <a:noFill/>
          <a:ln w="6350">
            <a:solidFill>
              <a:schemeClr val="bg2">
                <a:lumMod val="50000"/>
              </a:schemeClr>
            </a:solidFill>
            <a:round/>
            <a:headEnd/>
            <a:tailEnd/>
          </a:ln>
          <a:effectLst>
            <a:prstShdw prst="shdw17" dist="17961" dir="2700000">
              <a:schemeClr val="bg2">
                <a:gamma/>
                <a:shade val="60000"/>
                <a:invGamma/>
              </a:schemeClr>
            </a:prstShdw>
          </a:effectLst>
        </p:spPr>
        <p:txBody>
          <a:bodyPr wrap="square" lIns="122745" tIns="61373" rIns="122745" bIns="61373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5F5F5F"/>
              </a:solidFill>
              <a:latin typeface="Calibri"/>
              <a:cs typeface="+mn-cs"/>
            </a:endParaRPr>
          </a:p>
        </p:txBody>
      </p:sp>
      <p:sp>
        <p:nvSpPr>
          <p:cNvPr id="133" name="Line 55"/>
          <p:cNvSpPr>
            <a:spLocks noChangeShapeType="1"/>
          </p:cNvSpPr>
          <p:nvPr/>
        </p:nvSpPr>
        <p:spPr bwMode="auto">
          <a:xfrm>
            <a:off x="8691359" y="-1299018"/>
            <a:ext cx="5921737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ffectLst>
            <a:prstShdw prst="shdw17" dist="17961" dir="2700000">
              <a:schemeClr val="bg2">
                <a:gamma/>
                <a:shade val="60000"/>
                <a:invGamma/>
              </a:schemeClr>
            </a:prstShdw>
          </a:effectLst>
        </p:spPr>
        <p:txBody>
          <a:bodyPr wrap="square" lIns="122745" tIns="61373" rIns="122745" bIns="61373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5F5F5F"/>
              </a:solidFill>
              <a:latin typeface="Calibri"/>
              <a:cs typeface="+mn-cs"/>
            </a:endParaRPr>
          </a:p>
        </p:txBody>
      </p:sp>
      <p:sp>
        <p:nvSpPr>
          <p:cNvPr id="248" name="Line 1122"/>
          <p:cNvSpPr>
            <a:spLocks noChangeShapeType="1"/>
          </p:cNvSpPr>
          <p:nvPr/>
        </p:nvSpPr>
        <p:spPr bwMode="auto">
          <a:xfrm flipV="1">
            <a:off x="8798194" y="3778623"/>
            <a:ext cx="631263" cy="1615"/>
          </a:xfrm>
          <a:prstGeom prst="line">
            <a:avLst/>
          </a:prstGeom>
          <a:ln w="34925">
            <a:solidFill>
              <a:schemeClr val="accent5"/>
            </a:solidFill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2075" tIns="46038" rIns="92075" bIns="46038">
            <a:prstTxWarp prst="textNoShape">
              <a:avLst/>
            </a:prstTxWarp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5F5F5F"/>
              </a:solidFill>
              <a:latin typeface="Calibri"/>
              <a:cs typeface="+mn-cs"/>
            </a:endParaRPr>
          </a:p>
        </p:txBody>
      </p:sp>
      <p:sp>
        <p:nvSpPr>
          <p:cNvPr id="249" name="Line 54"/>
          <p:cNvSpPr>
            <a:spLocks noChangeShapeType="1"/>
          </p:cNvSpPr>
          <p:nvPr/>
        </p:nvSpPr>
        <p:spPr bwMode="auto">
          <a:xfrm>
            <a:off x="2806267" y="2012585"/>
            <a:ext cx="0" cy="4389120"/>
          </a:xfrm>
          <a:prstGeom prst="line">
            <a:avLst/>
          </a:prstGeom>
          <a:noFill/>
          <a:ln w="6350">
            <a:solidFill>
              <a:schemeClr val="bg2">
                <a:lumMod val="50000"/>
              </a:schemeClr>
            </a:solidFill>
            <a:round/>
            <a:headEnd/>
            <a:tailEnd/>
          </a:ln>
          <a:effectLst>
            <a:prstShdw prst="shdw17" dist="17961" dir="2700000">
              <a:schemeClr val="bg2">
                <a:gamma/>
                <a:shade val="60000"/>
                <a:invGamma/>
              </a:schemeClr>
            </a:prstShdw>
          </a:effectLst>
        </p:spPr>
        <p:txBody>
          <a:bodyPr wrap="square" lIns="122745" tIns="61373" rIns="122745" bIns="61373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5F5F5F"/>
              </a:solidFill>
              <a:latin typeface="Calibri"/>
              <a:cs typeface="+mn-cs"/>
            </a:endParaRPr>
          </a:p>
        </p:txBody>
      </p:sp>
      <p:grpSp>
        <p:nvGrpSpPr>
          <p:cNvPr id="12" name="Group 94"/>
          <p:cNvGrpSpPr/>
          <p:nvPr/>
        </p:nvGrpSpPr>
        <p:grpSpPr>
          <a:xfrm>
            <a:off x="4021710" y="4727644"/>
            <a:ext cx="1280160" cy="640080"/>
            <a:chOff x="4139664" y="5601702"/>
            <a:chExt cx="1280160" cy="640080"/>
          </a:xfrm>
        </p:grpSpPr>
        <p:sp>
          <p:nvSpPr>
            <p:cNvPr id="215" name="Rounded Rectangle 214"/>
            <p:cNvSpPr/>
            <p:nvPr/>
          </p:nvSpPr>
          <p:spPr>
            <a:xfrm>
              <a:off x="4139664" y="5601702"/>
              <a:ext cx="1280160" cy="640080"/>
            </a:xfrm>
            <a:prstGeom prst="roundRect">
              <a:avLst>
                <a:gd name="adj" fmla="val 9854"/>
              </a:avLst>
            </a:prstGeom>
            <a:solidFill>
              <a:srgbClr val="538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5760" tIns="60949" rIns="27432" bIns="60949" anchor="ctr"/>
            <a:lstStyle/>
            <a:p>
              <a:pPr algn="r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rgbClr val="FFFFFF"/>
                  </a:solidFill>
                </a:rPr>
                <a:t>Storage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94" name="Picture 93" descr="network_92@2x copy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873" y="5673900"/>
              <a:ext cx="491500" cy="496258"/>
            </a:xfrm>
            <a:prstGeom prst="rect">
              <a:avLst/>
            </a:prstGeom>
          </p:spPr>
        </p:pic>
      </p:grpSp>
      <p:grpSp>
        <p:nvGrpSpPr>
          <p:cNvPr id="13" name="Group 96"/>
          <p:cNvGrpSpPr/>
          <p:nvPr/>
        </p:nvGrpSpPr>
        <p:grpSpPr>
          <a:xfrm>
            <a:off x="9594808" y="5354395"/>
            <a:ext cx="1280160" cy="640080"/>
            <a:chOff x="4139664" y="5601702"/>
            <a:chExt cx="1280160" cy="640080"/>
          </a:xfrm>
        </p:grpSpPr>
        <p:sp>
          <p:nvSpPr>
            <p:cNvPr id="98" name="Rounded Rectangle 97"/>
            <p:cNvSpPr/>
            <p:nvPr/>
          </p:nvSpPr>
          <p:spPr>
            <a:xfrm>
              <a:off x="4139664" y="5601702"/>
              <a:ext cx="1280160" cy="640080"/>
            </a:xfrm>
            <a:prstGeom prst="roundRect">
              <a:avLst>
                <a:gd name="adj" fmla="val 9854"/>
              </a:avLst>
            </a:prstGeom>
            <a:solidFill>
              <a:srgbClr val="538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5760" tIns="60949" rIns="27432" bIns="60949" anchor="ctr"/>
            <a:lstStyle/>
            <a:p>
              <a:pPr algn="r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rgbClr val="FFFFFF"/>
                  </a:solidFill>
                </a:rPr>
                <a:t>Storage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99" name="Picture 98" descr="network_92@2x copy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873" y="5673900"/>
              <a:ext cx="491500" cy="496258"/>
            </a:xfrm>
            <a:prstGeom prst="rect">
              <a:avLst/>
            </a:prstGeom>
          </p:spPr>
        </p:pic>
      </p:grpSp>
      <p:grpSp>
        <p:nvGrpSpPr>
          <p:cNvPr id="16" name="Group 103"/>
          <p:cNvGrpSpPr/>
          <p:nvPr/>
        </p:nvGrpSpPr>
        <p:grpSpPr>
          <a:xfrm>
            <a:off x="10763817" y="2175292"/>
            <a:ext cx="1280160" cy="640080"/>
            <a:chOff x="5583622" y="2310837"/>
            <a:chExt cx="1280160" cy="640080"/>
          </a:xfrm>
        </p:grpSpPr>
        <p:sp>
          <p:nvSpPr>
            <p:cNvPr id="105" name="Rounded Rectangle 104"/>
            <p:cNvSpPr/>
            <p:nvPr/>
          </p:nvSpPr>
          <p:spPr>
            <a:xfrm>
              <a:off x="5583622" y="2310837"/>
              <a:ext cx="1280160" cy="640080"/>
            </a:xfrm>
            <a:prstGeom prst="roundRect">
              <a:avLst>
                <a:gd name="adj" fmla="val 9854"/>
              </a:avLst>
            </a:prstGeom>
            <a:solidFill>
              <a:srgbClr val="538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5760" tIns="60949" rIns="27432" bIns="60949" anchor="ctr"/>
            <a:lstStyle/>
            <a:p>
              <a:pPr algn="r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rgbClr val="FFFFFF"/>
                  </a:solidFill>
                </a:rPr>
                <a:t>Compute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106" name="Picture 105" descr="compute_92@2x copy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649" y="2391620"/>
              <a:ext cx="489411" cy="494149"/>
            </a:xfrm>
            <a:prstGeom prst="rect">
              <a:avLst/>
            </a:prstGeom>
          </p:spPr>
        </p:pic>
      </p:grpSp>
      <p:grpSp>
        <p:nvGrpSpPr>
          <p:cNvPr id="17" name="Group 107"/>
          <p:cNvGrpSpPr/>
          <p:nvPr/>
        </p:nvGrpSpPr>
        <p:grpSpPr>
          <a:xfrm>
            <a:off x="9426511" y="2473816"/>
            <a:ext cx="1280160" cy="640080"/>
            <a:chOff x="10457666" y="1953551"/>
            <a:chExt cx="1280160" cy="640080"/>
          </a:xfrm>
        </p:grpSpPr>
        <p:sp>
          <p:nvSpPr>
            <p:cNvPr id="230" name="Rounded Rectangle 229"/>
            <p:cNvSpPr/>
            <p:nvPr/>
          </p:nvSpPr>
          <p:spPr>
            <a:xfrm>
              <a:off x="10457666" y="1953551"/>
              <a:ext cx="1280160" cy="640080"/>
            </a:xfrm>
            <a:prstGeom prst="roundRect">
              <a:avLst>
                <a:gd name="adj" fmla="val 9854"/>
              </a:avLst>
            </a:prstGeom>
            <a:solidFill>
              <a:srgbClr val="5382A1"/>
            </a:solidFill>
            <a:ln w="190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5760" tIns="60949" rIns="27432" bIns="60949" anchor="ctr"/>
            <a:lstStyle/>
            <a:p>
              <a:pPr algn="r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rgbClr val="FFFFFF"/>
                  </a:solidFill>
                </a:rPr>
                <a:t>Database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107" name="Picture 106" descr="database_92@2x copy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27733" y="2035042"/>
              <a:ext cx="461638" cy="466107"/>
            </a:xfrm>
            <a:prstGeom prst="rect">
              <a:avLst/>
            </a:prstGeom>
          </p:spPr>
        </p:pic>
      </p:grpSp>
      <p:grpSp>
        <p:nvGrpSpPr>
          <p:cNvPr id="18" name="Group 108"/>
          <p:cNvGrpSpPr/>
          <p:nvPr/>
        </p:nvGrpSpPr>
        <p:grpSpPr>
          <a:xfrm>
            <a:off x="9594808" y="4686018"/>
            <a:ext cx="1280160" cy="640080"/>
            <a:chOff x="10457666" y="1953551"/>
            <a:chExt cx="1280160" cy="640080"/>
          </a:xfrm>
        </p:grpSpPr>
        <p:sp>
          <p:nvSpPr>
            <p:cNvPr id="110" name="Rounded Rectangle 109"/>
            <p:cNvSpPr/>
            <p:nvPr/>
          </p:nvSpPr>
          <p:spPr>
            <a:xfrm>
              <a:off x="10457666" y="1953551"/>
              <a:ext cx="1280160" cy="640080"/>
            </a:xfrm>
            <a:prstGeom prst="roundRect">
              <a:avLst>
                <a:gd name="adj" fmla="val 9854"/>
              </a:avLst>
            </a:prstGeom>
            <a:solidFill>
              <a:srgbClr val="5382A1"/>
            </a:solidFill>
            <a:ln w="190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5760" tIns="60949" rIns="27432" bIns="60949" anchor="ctr"/>
            <a:lstStyle/>
            <a:p>
              <a:pPr algn="r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rgbClr val="FFFFFF"/>
                  </a:solidFill>
                </a:rPr>
                <a:t>Database Backup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111" name="Picture 110" descr="database_92@2x copy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27733" y="2035042"/>
              <a:ext cx="461638" cy="466107"/>
            </a:xfrm>
            <a:prstGeom prst="rect">
              <a:avLst/>
            </a:prstGeom>
          </p:spPr>
        </p:pic>
      </p:grpSp>
      <p:grpSp>
        <p:nvGrpSpPr>
          <p:cNvPr id="19" name="Group 111"/>
          <p:cNvGrpSpPr/>
          <p:nvPr/>
        </p:nvGrpSpPr>
        <p:grpSpPr>
          <a:xfrm>
            <a:off x="9413064" y="1819831"/>
            <a:ext cx="1280160" cy="640080"/>
            <a:chOff x="10457666" y="1953551"/>
            <a:chExt cx="1280160" cy="640080"/>
          </a:xfrm>
        </p:grpSpPr>
        <p:sp>
          <p:nvSpPr>
            <p:cNvPr id="113" name="Rounded Rectangle 112"/>
            <p:cNvSpPr/>
            <p:nvPr/>
          </p:nvSpPr>
          <p:spPr>
            <a:xfrm>
              <a:off x="10457666" y="1953551"/>
              <a:ext cx="1280160" cy="640080"/>
            </a:xfrm>
            <a:prstGeom prst="roundRect">
              <a:avLst>
                <a:gd name="adj" fmla="val 9854"/>
              </a:avLst>
            </a:prstGeom>
            <a:solidFill>
              <a:srgbClr val="5382A1"/>
            </a:solidFill>
            <a:ln w="19050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5760" tIns="60949" rIns="27432" bIns="60949" anchor="ctr"/>
            <a:lstStyle/>
            <a:p>
              <a:pPr algn="r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rgbClr val="FFFFFF"/>
                  </a:solidFill>
                </a:rPr>
                <a:t>Exadata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114" name="Picture 113" descr="database_92@2x copy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27733" y="2035042"/>
              <a:ext cx="461638" cy="466107"/>
            </a:xfrm>
            <a:prstGeom prst="rect">
              <a:avLst/>
            </a:prstGeom>
          </p:spPr>
        </p:pic>
      </p:grpSp>
      <p:sp>
        <p:nvSpPr>
          <p:cNvPr id="79" name="Rectangle 78"/>
          <p:cNvSpPr/>
          <p:nvPr/>
        </p:nvSpPr>
        <p:spPr>
          <a:xfrm>
            <a:off x="231671" y="2003611"/>
            <a:ext cx="1828800" cy="1075765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 smtClean="0"/>
              <a:t>Java Enabled Browser</a:t>
            </a:r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367288" y="2271758"/>
            <a:ext cx="1545265" cy="57822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79588" y="1371600"/>
            <a:ext cx="1479177" cy="228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Client Tier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19929" y="2353236"/>
            <a:ext cx="1425388" cy="201706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/>
              <a:t>SUN J2SE Plug-in</a:t>
            </a:r>
            <a:endParaRPr lang="en-US" sz="1100" dirty="0"/>
          </a:p>
        </p:txBody>
      </p:sp>
      <p:sp>
        <p:nvSpPr>
          <p:cNvPr id="84" name="Rectangle 83"/>
          <p:cNvSpPr/>
          <p:nvPr/>
        </p:nvSpPr>
        <p:spPr>
          <a:xfrm>
            <a:off x="424412" y="2572871"/>
            <a:ext cx="1425388" cy="201706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/>
              <a:t>EBS Client Applet</a:t>
            </a:r>
            <a:endParaRPr lang="en-US" sz="1100" dirty="0"/>
          </a:p>
        </p:txBody>
      </p:sp>
      <p:sp>
        <p:nvSpPr>
          <p:cNvPr id="85" name="TextBox 84"/>
          <p:cNvSpPr txBox="1"/>
          <p:nvPr/>
        </p:nvSpPr>
        <p:spPr>
          <a:xfrm>
            <a:off x="4951589" y="1376082"/>
            <a:ext cx="1766048" cy="2106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Application Tier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288635" y="2572869"/>
            <a:ext cx="2779058" cy="1972236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APP Tier 1</a:t>
            </a:r>
            <a:endParaRPr lang="en-US" sz="1400" dirty="0"/>
          </a:p>
        </p:txBody>
      </p:sp>
      <p:sp>
        <p:nvSpPr>
          <p:cNvPr id="87" name="Rectangle 86"/>
          <p:cNvSpPr/>
          <p:nvPr/>
        </p:nvSpPr>
        <p:spPr>
          <a:xfrm>
            <a:off x="3424251" y="2825454"/>
            <a:ext cx="2508971" cy="157173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J2EE Server </a:t>
            </a:r>
            <a:endParaRPr lang="en-US" sz="1400" dirty="0"/>
          </a:p>
        </p:txBody>
      </p:sp>
      <p:sp>
        <p:nvSpPr>
          <p:cNvPr id="88" name="Rectangle 87"/>
          <p:cNvSpPr/>
          <p:nvPr/>
        </p:nvSpPr>
        <p:spPr>
          <a:xfrm>
            <a:off x="3476892" y="3106269"/>
            <a:ext cx="2012577" cy="779929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/>
              <a:t>Web Services</a:t>
            </a:r>
          </a:p>
          <a:p>
            <a:pPr algn="ctr">
              <a:lnSpc>
                <a:spcPct val="90000"/>
              </a:lnSpc>
            </a:pPr>
            <a:r>
              <a:rPr lang="en-US" sz="1100" dirty="0" smtClean="0"/>
              <a:t>Apache HTTP Listener</a:t>
            </a:r>
          </a:p>
          <a:p>
            <a:pPr algn="ctr">
              <a:lnSpc>
                <a:spcPct val="90000"/>
              </a:lnSpc>
            </a:pPr>
            <a:r>
              <a:rPr lang="en-US" sz="1100" dirty="0" smtClean="0"/>
              <a:t>WLS Servlet Engine (JSP)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481375" y="3935502"/>
            <a:ext cx="2008095" cy="369794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/>
              <a:t>Forms Services</a:t>
            </a:r>
            <a:endParaRPr lang="en-US" sz="1100" dirty="0"/>
          </a:p>
        </p:txBody>
      </p:sp>
      <p:sp>
        <p:nvSpPr>
          <p:cNvPr id="93" name="Rectangle 92"/>
          <p:cNvSpPr/>
          <p:nvPr/>
        </p:nvSpPr>
        <p:spPr>
          <a:xfrm rot="5400000">
            <a:off x="5088297" y="3533216"/>
            <a:ext cx="1250580" cy="369794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/>
              <a:t>Concurrent Processing Engine</a:t>
            </a:r>
            <a:endParaRPr lang="en-US" sz="1100" dirty="0"/>
          </a:p>
        </p:txBody>
      </p:sp>
      <p:sp>
        <p:nvSpPr>
          <p:cNvPr id="95" name="Rectangle 94"/>
          <p:cNvSpPr/>
          <p:nvPr/>
        </p:nvSpPr>
        <p:spPr>
          <a:xfrm>
            <a:off x="6197682" y="2550457"/>
            <a:ext cx="2545976" cy="1972236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APP Tier  2..n</a:t>
            </a:r>
            <a:endParaRPr lang="en-US" sz="1400" dirty="0"/>
          </a:p>
        </p:txBody>
      </p:sp>
      <p:sp>
        <p:nvSpPr>
          <p:cNvPr id="97" name="Rectangle 96"/>
          <p:cNvSpPr/>
          <p:nvPr/>
        </p:nvSpPr>
        <p:spPr>
          <a:xfrm>
            <a:off x="6333298" y="2803042"/>
            <a:ext cx="2222101" cy="1571733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J2EE Server </a:t>
            </a:r>
            <a:endParaRPr lang="en-US" sz="1400" dirty="0"/>
          </a:p>
        </p:txBody>
      </p:sp>
      <p:sp>
        <p:nvSpPr>
          <p:cNvPr id="101" name="Rectangle 100"/>
          <p:cNvSpPr/>
          <p:nvPr/>
        </p:nvSpPr>
        <p:spPr>
          <a:xfrm>
            <a:off x="6385939" y="3083857"/>
            <a:ext cx="2012577" cy="779929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/>
              <a:t>Web Services</a:t>
            </a:r>
          </a:p>
          <a:p>
            <a:pPr algn="ctr">
              <a:lnSpc>
                <a:spcPct val="90000"/>
              </a:lnSpc>
            </a:pPr>
            <a:r>
              <a:rPr lang="en-US" sz="1100" dirty="0" smtClean="0"/>
              <a:t>Apache HTTP Listener</a:t>
            </a:r>
          </a:p>
          <a:p>
            <a:pPr algn="ctr">
              <a:lnSpc>
                <a:spcPct val="90000"/>
              </a:lnSpc>
            </a:pPr>
            <a:r>
              <a:rPr lang="en-US" sz="1100" dirty="0" smtClean="0"/>
              <a:t>WLS Servlet Engine (JSP)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6390422" y="3913090"/>
            <a:ext cx="2008095" cy="369794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/>
              <a:t>Forms Services</a:t>
            </a:r>
            <a:endParaRPr lang="en-US" sz="1100" dirty="0"/>
          </a:p>
        </p:txBody>
      </p:sp>
      <p:sp>
        <p:nvSpPr>
          <p:cNvPr id="108" name="Flowchart: Data 107"/>
          <p:cNvSpPr/>
          <p:nvPr/>
        </p:nvSpPr>
        <p:spPr>
          <a:xfrm>
            <a:off x="4890509" y="2084294"/>
            <a:ext cx="2057400" cy="268941"/>
          </a:xfrm>
          <a:prstGeom prst="flowChartInputOutpu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Load Balancer</a:t>
            </a:r>
            <a:endParaRPr lang="en-US" sz="1400" dirty="0"/>
          </a:p>
        </p:txBody>
      </p:sp>
      <p:sp>
        <p:nvSpPr>
          <p:cNvPr id="109" name="Rectangle 108"/>
          <p:cNvSpPr/>
          <p:nvPr/>
        </p:nvSpPr>
        <p:spPr>
          <a:xfrm>
            <a:off x="3768241" y="1667435"/>
            <a:ext cx="4047570" cy="134471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dirty="0" smtClean="0"/>
              <a:t>Network – WAN / LAN / VPN</a:t>
            </a:r>
            <a:endParaRPr lang="en-US" sz="1200" b="1" dirty="0"/>
          </a:p>
        </p:txBody>
      </p:sp>
      <p:sp>
        <p:nvSpPr>
          <p:cNvPr id="112" name="Left-Right Arrow 111"/>
          <p:cNvSpPr/>
          <p:nvPr/>
        </p:nvSpPr>
        <p:spPr>
          <a:xfrm>
            <a:off x="2047023" y="1613647"/>
            <a:ext cx="1479176" cy="282388"/>
          </a:xfrm>
          <a:prstGeom prst="leftRightArrow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HTTP/HTTPS</a:t>
            </a:r>
            <a:endParaRPr lang="en-US" sz="1400" dirty="0"/>
          </a:p>
        </p:txBody>
      </p:sp>
      <p:cxnSp>
        <p:nvCxnSpPr>
          <p:cNvPr id="116" name="Straight Connector 115"/>
          <p:cNvCxnSpPr>
            <a:stCxn id="109" idx="2"/>
            <a:endCxn id="108" idx="1"/>
          </p:cNvCxnSpPr>
          <p:nvPr/>
        </p:nvCxnSpPr>
        <p:spPr>
          <a:xfrm>
            <a:off x="5792026" y="1801906"/>
            <a:ext cx="127183" cy="282388"/>
          </a:xfrm>
          <a:prstGeom prst="line">
            <a:avLst/>
          </a:prstGeom>
          <a:ln w="28575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4584315" y="2209800"/>
            <a:ext cx="6157" cy="360269"/>
          </a:xfrm>
          <a:prstGeom prst="line">
            <a:avLst/>
          </a:prstGeom>
          <a:ln w="28575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endCxn id="108" idx="2"/>
          </p:cNvCxnSpPr>
          <p:nvPr/>
        </p:nvCxnSpPr>
        <p:spPr>
          <a:xfrm flipV="1">
            <a:off x="4574790" y="2218765"/>
            <a:ext cx="521459" cy="560"/>
          </a:xfrm>
          <a:prstGeom prst="line">
            <a:avLst/>
          </a:prstGeom>
          <a:ln w="28575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8" idx="5"/>
          </p:cNvCxnSpPr>
          <p:nvPr/>
        </p:nvCxnSpPr>
        <p:spPr>
          <a:xfrm flipV="1">
            <a:off x="6742169" y="2209800"/>
            <a:ext cx="504383" cy="8965"/>
          </a:xfrm>
          <a:prstGeom prst="line">
            <a:avLst/>
          </a:prstGeom>
          <a:ln w="28575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7246553" y="2200275"/>
            <a:ext cx="6157" cy="360269"/>
          </a:xfrm>
          <a:prstGeom prst="line">
            <a:avLst/>
          </a:prstGeom>
          <a:ln w="28575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00"/>
          <p:cNvGrpSpPr/>
          <p:nvPr/>
        </p:nvGrpSpPr>
        <p:grpSpPr>
          <a:xfrm>
            <a:off x="7857092" y="1403418"/>
            <a:ext cx="1280160" cy="640080"/>
            <a:chOff x="4039981" y="1257884"/>
            <a:chExt cx="1280160" cy="640080"/>
          </a:xfrm>
        </p:grpSpPr>
        <p:sp>
          <p:nvSpPr>
            <p:cNvPr id="254" name="Rounded Rectangle 253"/>
            <p:cNvSpPr/>
            <p:nvPr/>
          </p:nvSpPr>
          <p:spPr>
            <a:xfrm>
              <a:off x="4039981" y="1257884"/>
              <a:ext cx="1280160" cy="640080"/>
            </a:xfrm>
            <a:prstGeom prst="roundRect">
              <a:avLst>
                <a:gd name="adj" fmla="val 9854"/>
              </a:avLst>
            </a:prstGeom>
            <a:solidFill>
              <a:srgbClr val="538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5760" tIns="60949" rIns="27432" bIns="60949" anchor="ctr"/>
            <a:lstStyle/>
            <a:p>
              <a:pPr algn="r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rgbClr val="FFFFFF"/>
                  </a:solidFill>
                </a:rPr>
                <a:t>Network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100" name="Picture 99" descr="storage_92@2x copy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3071" y="1278306"/>
              <a:ext cx="489458" cy="594920"/>
            </a:xfrm>
            <a:prstGeom prst="rect">
              <a:avLst/>
            </a:prstGeom>
          </p:spPr>
        </p:pic>
      </p:grpSp>
      <p:grpSp>
        <p:nvGrpSpPr>
          <p:cNvPr id="15" name="Group 102"/>
          <p:cNvGrpSpPr/>
          <p:nvPr/>
        </p:nvGrpSpPr>
        <p:grpSpPr>
          <a:xfrm>
            <a:off x="5344644" y="2472201"/>
            <a:ext cx="1280160" cy="640080"/>
            <a:chOff x="5583622" y="2310837"/>
            <a:chExt cx="1280160" cy="640080"/>
          </a:xfrm>
        </p:grpSpPr>
        <p:sp>
          <p:nvSpPr>
            <p:cNvPr id="221" name="Rounded Rectangle 220"/>
            <p:cNvSpPr/>
            <p:nvPr/>
          </p:nvSpPr>
          <p:spPr>
            <a:xfrm>
              <a:off x="5583622" y="2310837"/>
              <a:ext cx="1280160" cy="640080"/>
            </a:xfrm>
            <a:prstGeom prst="roundRect">
              <a:avLst>
                <a:gd name="adj" fmla="val 9854"/>
              </a:avLst>
            </a:prstGeom>
            <a:solidFill>
              <a:srgbClr val="5382A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5760" tIns="60949" rIns="27432" bIns="60949" anchor="ctr"/>
            <a:lstStyle/>
            <a:p>
              <a:pPr algn="r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 smtClean="0">
                  <a:solidFill>
                    <a:srgbClr val="FFFFFF"/>
                  </a:solidFill>
                </a:rPr>
                <a:t>Compute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102" name="Picture 101" descr="compute_92@2x copy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9649" y="2391620"/>
              <a:ext cx="489411" cy="494149"/>
            </a:xfrm>
            <a:prstGeom prst="rect">
              <a:avLst/>
            </a:prstGeom>
          </p:spPr>
        </p:pic>
      </p:grpSp>
      <p:graphicFrame>
        <p:nvGraphicFramePr>
          <p:cNvPr id="14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607732"/>
              </p:ext>
            </p:extLst>
          </p:nvPr>
        </p:nvGraphicFramePr>
        <p:xfrm>
          <a:off x="5321582" y="4722512"/>
          <a:ext cx="759906" cy="65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Visio" r:id="rId9" imgW="578443" imgH="578405" progId="Visio.Drawing.11">
                  <p:embed/>
                </p:oleObj>
              </mc:Choice>
              <mc:Fallback>
                <p:oleObj name="Visio" r:id="rId9" imgW="578443" imgH="57840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582" y="4722512"/>
                        <a:ext cx="759906" cy="655366"/>
                      </a:xfrm>
                      <a:prstGeom prst="rect">
                        <a:avLst/>
                      </a:prstGeom>
                      <a:solidFill>
                        <a:srgbClr val="0099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58494"/>
              </p:ext>
            </p:extLst>
          </p:nvPr>
        </p:nvGraphicFramePr>
        <p:xfrm>
          <a:off x="10878939" y="5359026"/>
          <a:ext cx="76041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Visio" r:id="rId11" imgW="578443" imgH="578405" progId="Visio.Drawing.11">
                  <p:embed/>
                </p:oleObj>
              </mc:Choice>
              <mc:Fallback>
                <p:oleObj name="Visio" r:id="rId11" imgW="578443" imgH="57840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8939" y="5359026"/>
                        <a:ext cx="760413" cy="655638"/>
                      </a:xfrm>
                      <a:prstGeom prst="rect">
                        <a:avLst/>
                      </a:prstGeom>
                      <a:solidFill>
                        <a:srgbClr val="0099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329097"/>
              </p:ext>
            </p:extLst>
          </p:nvPr>
        </p:nvGraphicFramePr>
        <p:xfrm>
          <a:off x="10878939" y="4673227"/>
          <a:ext cx="760413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Visio" r:id="rId12" imgW="578443" imgH="578405" progId="Visio.Drawing.11">
                  <p:embed/>
                </p:oleObj>
              </mc:Choice>
              <mc:Fallback>
                <p:oleObj name="Visio" r:id="rId12" imgW="578443" imgH="57840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8939" y="4673227"/>
                        <a:ext cx="760413" cy="655638"/>
                      </a:xfrm>
                      <a:prstGeom prst="rect">
                        <a:avLst/>
                      </a:prstGeom>
                      <a:solidFill>
                        <a:srgbClr val="0099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" name="Rectangle 143"/>
          <p:cNvSpPr/>
          <p:nvPr/>
        </p:nvSpPr>
        <p:spPr>
          <a:xfrm>
            <a:off x="9470946" y="3321423"/>
            <a:ext cx="2222101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EBS Database</a:t>
            </a:r>
            <a:endParaRPr lang="en-US" sz="1400" dirty="0"/>
          </a:p>
        </p:txBody>
      </p:sp>
      <p:sp>
        <p:nvSpPr>
          <p:cNvPr id="145" name="Rectangle 144"/>
          <p:cNvSpPr/>
          <p:nvPr/>
        </p:nvSpPr>
        <p:spPr>
          <a:xfrm>
            <a:off x="9550480" y="3706902"/>
            <a:ext cx="2012577" cy="475132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Oracle 11gR2/12C RAC </a:t>
            </a:r>
          </a:p>
          <a:p>
            <a:pPr algn="ctr">
              <a:lnSpc>
                <a:spcPct val="90000"/>
              </a:lnSpc>
            </a:pPr>
            <a:endParaRPr lang="en-US" sz="1100" dirty="0" smtClean="0"/>
          </a:p>
        </p:txBody>
      </p:sp>
      <p:sp>
        <p:nvSpPr>
          <p:cNvPr id="146" name="TextBox 145"/>
          <p:cNvSpPr txBox="1"/>
          <p:nvPr/>
        </p:nvSpPr>
        <p:spPr>
          <a:xfrm>
            <a:off x="9823906" y="1380565"/>
            <a:ext cx="1766048" cy="2106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bg1"/>
                </a:solidFill>
              </a:rPr>
              <a:t>Database Tier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9623346" y="3554505"/>
            <a:ext cx="2222101" cy="9144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bg2">
                <a:lumMod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EBS Database</a:t>
            </a:r>
            <a:endParaRPr lang="en-US" sz="1400" dirty="0"/>
          </a:p>
        </p:txBody>
      </p:sp>
      <p:sp>
        <p:nvSpPr>
          <p:cNvPr id="150" name="Rectangle 149"/>
          <p:cNvSpPr/>
          <p:nvPr/>
        </p:nvSpPr>
        <p:spPr>
          <a:xfrm>
            <a:off x="9702880" y="3859302"/>
            <a:ext cx="2012577" cy="475132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smtClean="0"/>
              <a:t>Oracle 11gR2/12C RAC </a:t>
            </a:r>
          </a:p>
          <a:p>
            <a:pPr algn="ctr">
              <a:lnSpc>
                <a:spcPct val="90000"/>
              </a:lnSpc>
            </a:pPr>
            <a:endParaRPr lang="en-US" sz="1100" dirty="0" smtClean="0"/>
          </a:p>
        </p:txBody>
      </p:sp>
      <p:sp>
        <p:nvSpPr>
          <p:cNvPr id="153" name="Rectangle 152"/>
          <p:cNvSpPr/>
          <p:nvPr/>
        </p:nvSpPr>
        <p:spPr>
          <a:xfrm>
            <a:off x="3983398" y="5459502"/>
            <a:ext cx="2124636" cy="369794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/>
              <a:t>Application Tier Storage</a:t>
            </a:r>
            <a:endParaRPr lang="en-US" sz="1100" dirty="0"/>
          </a:p>
        </p:txBody>
      </p:sp>
      <p:sp>
        <p:nvSpPr>
          <p:cNvPr id="154" name="Rectangle 153"/>
          <p:cNvSpPr/>
          <p:nvPr/>
        </p:nvSpPr>
        <p:spPr>
          <a:xfrm>
            <a:off x="9554963" y="6095996"/>
            <a:ext cx="2124636" cy="369794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 smtClean="0"/>
              <a:t>Database and Backup  Tier Storage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2531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9"/>
          <p:cNvSpPr txBox="1">
            <a:spLocks/>
          </p:cNvSpPr>
          <p:nvPr/>
        </p:nvSpPr>
        <p:spPr>
          <a:xfrm>
            <a:off x="5678794" y="4052712"/>
            <a:ext cx="5802489" cy="23384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rgbClr val="FFFFFF"/>
              </a:buClr>
              <a:defRPr/>
            </a:pPr>
            <a:r>
              <a:rPr lang="en-GB" sz="1900" b="1" dirty="0" smtClean="0">
                <a:solidFill>
                  <a:srgbClr val="FFFFFF"/>
                </a:solidFill>
              </a:rPr>
              <a:t>E-Business </a:t>
            </a:r>
            <a:r>
              <a:rPr lang="en-GB" sz="1900" b="1" dirty="0">
                <a:solidFill>
                  <a:srgbClr val="FFFFFF"/>
                </a:solidFill>
              </a:rPr>
              <a:t>Suite: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600" dirty="0">
                <a:solidFill>
                  <a:srgbClr val="FFFFFF"/>
                </a:solidFill>
              </a:rPr>
              <a:t>Bring </a:t>
            </a:r>
            <a:r>
              <a:rPr lang="en-GB" sz="1600" dirty="0" smtClean="0">
                <a:solidFill>
                  <a:srgbClr val="FFFFFF"/>
                </a:solidFill>
              </a:rPr>
              <a:t>your own license </a:t>
            </a:r>
            <a:r>
              <a:rPr lang="en-GB" sz="1600" dirty="0">
                <a:solidFill>
                  <a:srgbClr val="FFFFFF"/>
                </a:solidFill>
              </a:rPr>
              <a:t>to Oracle Cloud (BYOL) 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600" dirty="0">
                <a:solidFill>
                  <a:srgbClr val="FFFFFF"/>
                </a:solidFill>
              </a:rPr>
              <a:t>EBS </a:t>
            </a:r>
            <a:r>
              <a:rPr lang="en-GB" sz="1600" dirty="0" smtClean="0">
                <a:solidFill>
                  <a:srgbClr val="FFFFFF"/>
                </a:solidFill>
              </a:rPr>
              <a:t>licenses </a:t>
            </a:r>
            <a:r>
              <a:rPr lang="en-GB" sz="1600" dirty="0">
                <a:solidFill>
                  <a:srgbClr val="FFFFFF"/>
                </a:solidFill>
              </a:rPr>
              <a:t>are needed for </a:t>
            </a:r>
            <a:r>
              <a:rPr lang="en-GB" sz="1600" dirty="0" smtClean="0">
                <a:solidFill>
                  <a:srgbClr val="FFFFFF"/>
                </a:solidFill>
              </a:rPr>
              <a:t>Prod instance </a:t>
            </a:r>
            <a:r>
              <a:rPr lang="en-GB" sz="1600" dirty="0">
                <a:solidFill>
                  <a:srgbClr val="FFFFFF"/>
                </a:solidFill>
              </a:rPr>
              <a:t>only</a:t>
            </a:r>
          </a:p>
          <a:p>
            <a:pPr>
              <a:spcBef>
                <a:spcPts val="600"/>
              </a:spcBef>
              <a:buClr>
                <a:srgbClr val="FFFFFF"/>
              </a:buClr>
              <a:defRPr/>
            </a:pPr>
            <a:r>
              <a:rPr lang="en-GB" sz="1900" b="1" dirty="0" smtClean="0">
                <a:solidFill>
                  <a:srgbClr val="FFFFFF"/>
                </a:solidFill>
              </a:rPr>
              <a:t>Oracle Cloud Infrastructure:  </a:t>
            </a:r>
            <a:endParaRPr lang="en-GB" sz="1900" b="1"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600" dirty="0">
                <a:solidFill>
                  <a:srgbClr val="FFFFFF"/>
                </a:solidFill>
              </a:rPr>
              <a:t>Subscribe to </a:t>
            </a:r>
            <a:r>
              <a:rPr lang="en-GB" sz="1600" dirty="0" smtClean="0">
                <a:solidFill>
                  <a:srgbClr val="FFFFFF"/>
                </a:solidFill>
              </a:rPr>
              <a:t>basic IaaS services (compute, storage, network)</a:t>
            </a:r>
            <a:endParaRPr lang="en-GB" sz="1600" dirty="0">
              <a:solidFill>
                <a:srgbClr val="FFFFFF"/>
              </a:solidFill>
            </a:endParaRPr>
          </a:p>
          <a:p>
            <a:pPr lvl="1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600" dirty="0" smtClean="0">
                <a:solidFill>
                  <a:srgbClr val="FFFFFF"/>
                </a:solidFill>
              </a:rPr>
              <a:t>BYOL </a:t>
            </a:r>
            <a:r>
              <a:rPr lang="en-GB" sz="1600" dirty="0">
                <a:solidFill>
                  <a:srgbClr val="FFFFFF"/>
                </a:solidFill>
              </a:rPr>
              <a:t>for App Server </a:t>
            </a:r>
            <a:r>
              <a:rPr lang="en-GB" sz="1600" dirty="0" smtClean="0">
                <a:solidFill>
                  <a:srgbClr val="FFFFFF"/>
                </a:solidFill>
              </a:rPr>
              <a:t>EE on Compute</a:t>
            </a:r>
          </a:p>
          <a:p>
            <a:pPr lvl="1">
              <a:spcBef>
                <a:spcPts val="0"/>
              </a:spcBef>
              <a:buClr>
                <a:srgbClr val="FFFFFF"/>
              </a:buClr>
              <a:defRPr/>
            </a:pPr>
            <a:r>
              <a:rPr lang="en-GB" sz="1600" dirty="0" smtClean="0">
                <a:solidFill>
                  <a:srgbClr val="FFFFFF"/>
                </a:solidFill>
              </a:rPr>
              <a:t>BYOL Database EE </a:t>
            </a:r>
            <a:r>
              <a:rPr lang="en-GB" sz="1600" smtClean="0">
                <a:solidFill>
                  <a:srgbClr val="FFFFFF"/>
                </a:solidFill>
              </a:rPr>
              <a:t>on Compute or BYOL </a:t>
            </a:r>
            <a:r>
              <a:rPr lang="en-GB" sz="1600" dirty="0" smtClean="0">
                <a:solidFill>
                  <a:srgbClr val="FFFFFF"/>
                </a:solidFill>
              </a:rPr>
              <a:t>Database EE to Database Cloud Service or </a:t>
            </a:r>
            <a:r>
              <a:rPr lang="en-GB" sz="1600" dirty="0">
                <a:solidFill>
                  <a:srgbClr val="FFFFFF"/>
                </a:solidFill>
              </a:rPr>
              <a:t>Exadata Cloud Service</a:t>
            </a:r>
            <a:endParaRPr lang="en-GB" sz="2000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42875" y="2091660"/>
            <a:ext cx="4056884" cy="2388383"/>
            <a:chOff x="1160059" y="2034904"/>
            <a:chExt cx="5278472" cy="3360200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059" y="2034904"/>
              <a:ext cx="5278472" cy="336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O_EBizSuite_clr.bmp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5598" y="3157221"/>
              <a:ext cx="3158061" cy="1385762"/>
            </a:xfrm>
            <a:prstGeom prst="roundRect">
              <a:avLst/>
            </a:prstGeom>
            <a:ln>
              <a:noFill/>
            </a:ln>
            <a:effectLst/>
          </p:spPr>
        </p:pic>
      </p:grpSp>
      <p:sp>
        <p:nvSpPr>
          <p:cNvPr id="8" name="Parallelogram 7"/>
          <p:cNvSpPr/>
          <p:nvPr/>
        </p:nvSpPr>
        <p:spPr>
          <a:xfrm>
            <a:off x="-428978" y="307358"/>
            <a:ext cx="11673382" cy="1143000"/>
          </a:xfrm>
          <a:prstGeom prst="parallelogram">
            <a:avLst>
              <a:gd name="adj" fmla="val 36579"/>
            </a:avLst>
          </a:prstGeom>
          <a:solidFill>
            <a:schemeClr val="accent2">
              <a:alpha val="76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612" y="618518"/>
            <a:ext cx="10307283" cy="80953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914400">
              <a:lnSpc>
                <a:spcPct val="90000"/>
              </a:lnSpc>
              <a:defRPr/>
            </a:pPr>
            <a:r>
              <a:rPr lang="en-GB" sz="3600" dirty="0" smtClean="0">
                <a:solidFill>
                  <a:srgbClr val="FFFFFF"/>
                </a:solidFill>
              </a:rPr>
              <a:t>You Can Use Your Existing Licenses In the Oracle Cloud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 defTabSz="914400">
              <a:defRPr/>
            </a:pPr>
            <a:r>
              <a:rPr sz="850" dirty="0">
                <a:solidFill>
                  <a:srgbClr val="FFFFFF"/>
                </a:solidFill>
              </a:rPr>
              <a:t>Copyright © </a:t>
            </a:r>
            <a:r>
              <a:rPr lang="en-US" sz="850" dirty="0">
                <a:solidFill>
                  <a:srgbClr val="FFFFFF"/>
                </a:solidFill>
              </a:rPr>
              <a:t>2017,</a:t>
            </a:r>
            <a:r>
              <a:rPr sz="850" dirty="0">
                <a:solidFill>
                  <a:srgbClr val="FFFFFF"/>
                </a:solidFill>
              </a:rPr>
              <a:t> Oracle and/or its affiliates. All rights reserved. 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8795" y="1772354"/>
            <a:ext cx="5746044" cy="22163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You must be fully licensed to run E-Business Suite, but you can bring your existing licenses and use them on Oracle Cloud.  In that case, you pay only for the infrastructure you use (compute, storage, network).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Or you can take advantage of the licenses built into Oracle Cloud Platform services such as Database Cloud Service, Exadata Cloud Service or Java Cloud Service.</a:t>
            </a:r>
          </a:p>
        </p:txBody>
      </p:sp>
    </p:spTree>
    <p:extLst>
      <p:ext uri="{BB962C8B-B14F-4D97-AF65-F5344CB8AC3E}">
        <p14:creationId xmlns:p14="http://schemas.microsoft.com/office/powerpoint/2010/main" val="231887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/>
        </p:nvSpPr>
        <p:spPr>
          <a:xfrm>
            <a:off x="-406399" y="258322"/>
            <a:ext cx="8750300" cy="1097280"/>
          </a:xfrm>
          <a:prstGeom prst="parallelogram">
            <a:avLst>
              <a:gd name="adj" fmla="val 36579"/>
            </a:avLst>
          </a:prstGeom>
          <a:blipFill>
            <a:blip r:embed="rId2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Oracle </a:t>
            </a:r>
            <a:r>
              <a:rPr lang="en-US" dirty="0" smtClean="0">
                <a:solidFill>
                  <a:schemeClr val="bg1"/>
                </a:solidFill>
              </a:rPr>
              <a:t>Ensures Your Success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70867" y="2348354"/>
            <a:ext cx="18288" cy="3931920"/>
          </a:xfrm>
          <a:prstGeom prst="rect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8265000" y="2560619"/>
            <a:ext cx="3657600" cy="3025422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SLA driven lifecycle management </a:t>
            </a:r>
            <a:r>
              <a:rPr kumimoji="0" lang="en-US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refresh, backup, provisioning) for </a:t>
            </a:r>
            <a:r>
              <a:rPr kumimoji="0" lang="en-US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production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Reduced vulnerability and enhanced security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 </a:t>
            </a:r>
            <a:r>
              <a:rPr kumimoji="0" lang="en-US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managed security services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Multiple cloud deployment models </a:t>
            </a:r>
            <a:r>
              <a:rPr lang="en-US" altLang="en-US" sz="1400" dirty="0" smtClean="0"/>
              <a:t>with </a:t>
            </a:r>
            <a:r>
              <a:rPr lang="en-US" altLang="en-US" sz="1400" dirty="0"/>
              <a:t>production either on-premises or at Oracle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Choice of 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extended services </a:t>
            </a:r>
            <a:r>
              <a:rPr kumimoji="0" lang="en-US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such</a:t>
            </a:r>
            <a:r>
              <a:rPr kumimoji="0" lang="en-US" altLang="en-US" sz="1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 f</a:t>
            </a:r>
            <a:r>
              <a:rPr kumimoji="0" lang="en-US" altLang="en-US" sz="1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unctional </a:t>
            </a:r>
            <a:r>
              <a:rPr kumimoji="0" lang="en-US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help desk, integration, customization </a:t>
            </a:r>
            <a:r>
              <a:rPr kumimoji="0" lang="en-US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management</a:t>
            </a: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Key transaction monitoring </a:t>
            </a:r>
            <a:r>
              <a:rPr kumimoji="0" lang="en-US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faster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issue resolution</a:t>
            </a: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168766" y="2560619"/>
            <a:ext cx="3657600" cy="3145600"/>
          </a:xfrm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b="1" dirty="0" smtClean="0"/>
              <a:t>Assessment </a:t>
            </a:r>
            <a:r>
              <a:rPr lang="en-US" altLang="en-US" sz="1800" b="1" dirty="0"/>
              <a:t>&amp; </a:t>
            </a:r>
            <a:r>
              <a:rPr lang="en-US" altLang="en-US" sz="1800" b="1" dirty="0" smtClean="0"/>
              <a:t>discovery </a:t>
            </a:r>
            <a:r>
              <a:rPr lang="en-US" altLang="en-US" sz="1400" dirty="0"/>
              <a:t>of application footprint and cloud infrastructure requirements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b="1" dirty="0"/>
              <a:t>Design and architect </a:t>
            </a:r>
            <a:r>
              <a:rPr lang="en-US" altLang="en-US" sz="1400" dirty="0"/>
              <a:t>to meet custom needs, including high availability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b="1" dirty="0"/>
              <a:t>Transition planning and execution </a:t>
            </a:r>
            <a:r>
              <a:rPr lang="en-US" altLang="en-US" sz="1400" dirty="0"/>
              <a:t>to move environments </a:t>
            </a:r>
            <a:r>
              <a:rPr lang="en-US" altLang="en-US" sz="1400" dirty="0" smtClean="0"/>
              <a:t>and </a:t>
            </a:r>
            <a:r>
              <a:rPr lang="en-US" altLang="en-US" sz="1400" dirty="0"/>
              <a:t>setup customizations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b="1" dirty="0" smtClean="0"/>
              <a:t>Cloud management expertise </a:t>
            </a:r>
            <a:r>
              <a:rPr lang="en-US" altLang="en-US" sz="1400" dirty="0" smtClean="0"/>
              <a:t>to deploy applications securely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b="1" dirty="0" smtClean="0"/>
              <a:t>Support </a:t>
            </a:r>
            <a:r>
              <a:rPr lang="en-US" altLang="en-US" sz="1800" b="1" dirty="0"/>
              <a:t>for stabilization and </a:t>
            </a:r>
            <a:r>
              <a:rPr lang="en-US" altLang="en-US" sz="1800" b="1" dirty="0" smtClean="0"/>
              <a:t>go-live</a:t>
            </a:r>
            <a:endParaRPr lang="en-US" altLang="en-US" sz="1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69521" y="2114145"/>
            <a:ext cx="2856089" cy="4464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/>
              <a:t>Migration Services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7327" y="2109336"/>
            <a:ext cx="3252945" cy="4512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/>
              <a:t>Run &amp; Maintain Services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64215" y="1469389"/>
            <a:ext cx="37477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Oracle </a:t>
            </a:r>
            <a:r>
              <a:rPr lang="en-US" sz="2400" b="1" dirty="0" smtClean="0">
                <a:solidFill>
                  <a:schemeClr val="bg1"/>
                </a:solidFill>
              </a:rPr>
              <a:t>Professional Services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1012357" y="2109336"/>
            <a:ext cx="222977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Success Services</a:t>
            </a:r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298446" y="2560619"/>
            <a:ext cx="3657600" cy="3145600"/>
          </a:xfrm>
          <a:prstGeom prst="rect">
            <a:avLst/>
          </a:prstGeom>
        </p:spPr>
        <p:txBody>
          <a:bodyPr/>
          <a:lstStyle/>
          <a:p>
            <a:pPr marL="228600" lvl="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b="1" dirty="0" smtClean="0"/>
              <a:t>Available at no charge </a:t>
            </a:r>
            <a:r>
              <a:rPr lang="en-US" altLang="en-US" sz="1400" dirty="0" smtClean="0"/>
              <a:t>to address customer needs through the entire cloud adoption lifecycle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b="1" dirty="0"/>
              <a:t>Business value engagement </a:t>
            </a:r>
            <a:r>
              <a:rPr lang="en-US" altLang="en-US" sz="1400" dirty="0" smtClean="0"/>
              <a:t>to help develop a self funding business case for cloud adoption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b="1" dirty="0"/>
              <a:t>Cloud &amp; hybrid adoption principles </a:t>
            </a:r>
          </a:p>
          <a:p>
            <a:pPr marL="22860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b="1" dirty="0"/>
              <a:t>Facilitated Adoption Workshops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b="1" dirty="0"/>
              <a:t>Prescriptive advice and coaching</a:t>
            </a:r>
          </a:p>
          <a:p>
            <a:pPr marL="22860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r>
              <a:rPr lang="en-US" sz="1800" b="1" dirty="0"/>
              <a:t>Health and Value Realization Check</a:t>
            </a:r>
            <a:endParaRPr lang="en-US" altLang="en-US" sz="1800" b="1" dirty="0"/>
          </a:p>
          <a:p>
            <a:pPr marL="228600" lvl="0" indent="-228600" defTabSz="9144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alt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3937758" y="2348354"/>
            <a:ext cx="18288" cy="3931920"/>
          </a:xfrm>
          <a:prstGeom prst="rect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3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8" r="12816" b="1460"/>
          <a:stretch/>
        </p:blipFill>
        <p:spPr>
          <a:xfrm flipH="1">
            <a:off x="6396" y="0"/>
            <a:ext cx="12175494" cy="687576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gray">
          <a:xfrm>
            <a:off x="-9740" y="11876"/>
            <a:ext cx="12216384" cy="6875768"/>
          </a:xfrm>
          <a:prstGeom prst="rect">
            <a:avLst/>
          </a:prstGeom>
          <a:solidFill>
            <a:srgbClr val="8EADBF">
              <a:alpha val="69000"/>
            </a:srgbClr>
          </a:solidFill>
          <a:ln w="158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141798" y="1602644"/>
            <a:ext cx="2982918" cy="4114807"/>
            <a:chOff x="5910448" y="1047730"/>
            <a:chExt cx="6984334" cy="3181691"/>
          </a:xfrm>
        </p:grpSpPr>
        <p:sp>
          <p:nvSpPr>
            <p:cNvPr id="9" name="Parallelogram 22"/>
            <p:cNvSpPr/>
            <p:nvPr/>
          </p:nvSpPr>
          <p:spPr>
            <a:xfrm rot="10800000">
              <a:off x="5910448" y="1047730"/>
              <a:ext cx="6984334" cy="3181691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lnSpc>
                  <a:spcPct val="90000"/>
                </a:lnSpc>
                <a:defRPr/>
              </a:pPr>
              <a:endParaRPr lang="en-US" sz="1798" kern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gray">
            <a:xfrm>
              <a:off x="6430581" y="1138608"/>
              <a:ext cx="5891168" cy="3025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136" indent="-179136" algn="ctr" defTabSz="914400">
                <a:lnSpc>
                  <a:spcPct val="90000"/>
                </a:lnSpc>
                <a:defRPr/>
              </a:pPr>
              <a:r>
                <a:rPr lang="en-US" sz="2799" b="1" kern="0" dirty="0">
                  <a:solidFill>
                    <a:srgbClr val="58595B">
                      <a:lumMod val="50000"/>
                    </a:srgbClr>
                  </a:solidFill>
                  <a:ea typeface="Calibri" charset="0"/>
                  <a:cs typeface="Calibri" charset="0"/>
                  <a:sym typeface="Calibri"/>
                </a:rPr>
                <a:t>Results</a:t>
              </a:r>
            </a:p>
            <a:p>
              <a:pPr marL="179136" indent="-179136" algn="ctr" defTabSz="914400">
                <a:lnSpc>
                  <a:spcPct val="90000"/>
                </a:lnSpc>
                <a:defRPr/>
              </a:pPr>
              <a:endParaRPr lang="en-US" sz="2799" b="1" kern="0" dirty="0">
                <a:solidFill>
                  <a:srgbClr val="58595B">
                    <a:lumMod val="50000"/>
                  </a:srgbClr>
                </a:solidFill>
                <a:ea typeface="Calibri" charset="0"/>
                <a:cs typeface="Calibri" charset="0"/>
                <a:sym typeface="Calibri"/>
              </a:endParaRPr>
            </a:p>
            <a:p>
              <a:pPr marL="180921" indent="-180921" defTabSz="914400">
                <a:spcAft>
                  <a:spcPts val="600"/>
                </a:spcAft>
                <a:buFont typeface="Arial" charset="0"/>
                <a:buChar char="•"/>
              </a:pPr>
              <a:r>
                <a:rPr lang="en-US" sz="1797" kern="0" dirty="0">
                  <a:solidFill>
                    <a:srgbClr val="58595B">
                      <a:lumMod val="50000"/>
                    </a:srgbClr>
                  </a:solidFill>
                  <a:ea typeface="Calibri" charset="0"/>
                  <a:cs typeface="Calibri" charset="0"/>
                  <a:sym typeface="Calibri"/>
                </a:rPr>
                <a:t>Doubled performance on workloads like reporting</a:t>
              </a:r>
            </a:p>
            <a:p>
              <a:pPr marL="180921" indent="-180921" defTabSz="914400">
                <a:spcAft>
                  <a:spcPts val="600"/>
                </a:spcAft>
                <a:buFont typeface="Arial" charset="0"/>
                <a:buChar char="•"/>
              </a:pPr>
              <a:r>
                <a:rPr lang="en-US" sz="1797" kern="0" dirty="0">
                  <a:solidFill>
                    <a:srgbClr val="58595B">
                      <a:lumMod val="50000"/>
                    </a:srgbClr>
                  </a:solidFill>
                  <a:ea typeface="Calibri" charset="0"/>
                  <a:cs typeface="Calibri" charset="0"/>
                  <a:sym typeface="Calibri"/>
                </a:rPr>
                <a:t>Achieved predictable, fast connectivity</a:t>
              </a:r>
            </a:p>
            <a:p>
              <a:pPr marL="180921" indent="-180921" defTabSz="914400">
                <a:spcAft>
                  <a:spcPts val="600"/>
                </a:spcAft>
                <a:buFont typeface="Arial" charset="0"/>
                <a:buChar char="•"/>
              </a:pPr>
              <a:r>
                <a:rPr lang="en-US" sz="1797" kern="0" dirty="0">
                  <a:solidFill>
                    <a:srgbClr val="58595B">
                      <a:lumMod val="50000"/>
                    </a:srgbClr>
                  </a:solidFill>
                  <a:ea typeface="Calibri" charset="0"/>
                  <a:cs typeface="Calibri" charset="0"/>
                  <a:sym typeface="Calibri"/>
                </a:rPr>
                <a:t>Consolidated 19 database systems down to three</a:t>
              </a:r>
            </a:p>
            <a:p>
              <a:pPr marL="180921" indent="-180921" defTabSz="914400">
                <a:spcAft>
                  <a:spcPts val="600"/>
                </a:spcAft>
                <a:buFont typeface="Arial" charset="0"/>
                <a:buChar char="•"/>
              </a:pPr>
              <a:r>
                <a:rPr lang="en-US" sz="1797" kern="0" dirty="0">
                  <a:solidFill>
                    <a:srgbClr val="58595B">
                      <a:lumMod val="50000"/>
                    </a:srgbClr>
                  </a:solidFill>
                  <a:ea typeface="Calibri" charset="0"/>
                  <a:cs typeface="Calibri" charset="0"/>
                  <a:sym typeface="Calibri"/>
                </a:rPr>
                <a:t>Shut down data center</a:t>
              </a:r>
            </a:p>
            <a:p>
              <a:pPr marL="179136" indent="-179136" defTabSz="914400">
                <a:lnSpc>
                  <a:spcPct val="90000"/>
                </a:lnSpc>
              </a:pPr>
              <a:endParaRPr lang="en-US" sz="1798" b="1" kern="0" dirty="0">
                <a:solidFill>
                  <a:srgbClr val="FFFFFF"/>
                </a:solidFill>
                <a:ea typeface="Calibri" charset="0"/>
                <a:cs typeface="Calibri" charset="0"/>
                <a:sym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06617" y="1593772"/>
            <a:ext cx="3029632" cy="4114795"/>
            <a:chOff x="4415830" y="947034"/>
            <a:chExt cx="3029632" cy="4884312"/>
          </a:xfrm>
        </p:grpSpPr>
        <p:sp>
          <p:nvSpPr>
            <p:cNvPr id="8" name="Parallelogram 22"/>
            <p:cNvSpPr/>
            <p:nvPr/>
          </p:nvSpPr>
          <p:spPr>
            <a:xfrm rot="10800000">
              <a:off x="4415830" y="947034"/>
              <a:ext cx="3029632" cy="4884312"/>
            </a:xfrm>
            <a:prstGeom prst="rect">
              <a:avLst/>
            </a:prstGeom>
            <a:solidFill>
              <a:schemeClr val="bg2">
                <a:lumMod val="50000"/>
                <a:alpha val="76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lnSpc>
                  <a:spcPct val="90000"/>
                </a:lnSpc>
                <a:defRPr/>
              </a:pPr>
              <a:endParaRPr lang="en-US" sz="1798" kern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4562738" y="1081448"/>
              <a:ext cx="2838667" cy="4554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9136" indent="-179136" algn="ctr" defTabSz="914400">
                <a:lnSpc>
                  <a:spcPct val="90000"/>
                </a:lnSpc>
                <a:defRPr/>
              </a:pPr>
              <a:r>
                <a:rPr lang="en-US" sz="2799" b="1" kern="0" dirty="0" smtClean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Solution</a:t>
              </a:r>
              <a:endParaRPr lang="en-US" sz="2799" b="1" kern="0" dirty="0">
                <a:solidFill>
                  <a:srgbClr val="FFFFFF"/>
                </a:solidFill>
                <a:ea typeface="Calibri" charset="0"/>
                <a:cs typeface="Calibri" charset="0"/>
                <a:sym typeface="Calibri"/>
              </a:endParaRPr>
            </a:p>
            <a:p>
              <a:pPr marL="179136" indent="-179136" algn="ctr" defTabSz="914400">
                <a:lnSpc>
                  <a:spcPct val="90000"/>
                </a:lnSpc>
                <a:defRPr/>
              </a:pPr>
              <a:endParaRPr lang="en-US" sz="2799" b="1" kern="0" dirty="0">
                <a:solidFill>
                  <a:srgbClr val="FFFFFF"/>
                </a:solidFill>
                <a:ea typeface="Calibri" charset="0"/>
                <a:cs typeface="Calibri" charset="0"/>
                <a:sym typeface="Calibri"/>
              </a:endParaRPr>
            </a:p>
            <a:p>
              <a:pPr marL="180921" indent="-180921" defTabSz="914400">
                <a:lnSpc>
                  <a:spcPct val="90000"/>
                </a:lnSpc>
                <a:spcAft>
                  <a:spcPts val="600"/>
                </a:spcAft>
                <a:buFont typeface="Arial" charset="0"/>
                <a:buChar char="•"/>
              </a:pPr>
              <a:r>
                <a:rPr lang="en-US" sz="1797" kern="0" dirty="0" smtClean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Migrate </a:t>
              </a:r>
              <a:r>
                <a:rPr lang="en-US" sz="1797" kern="0" dirty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EBS, BI and data integration apps to Oracle Cloud Infrastructure</a:t>
              </a:r>
            </a:p>
            <a:p>
              <a:pPr marL="180921" indent="-180921" defTabSz="914400">
                <a:lnSpc>
                  <a:spcPct val="90000"/>
                </a:lnSpc>
                <a:spcAft>
                  <a:spcPts val="600"/>
                </a:spcAft>
                <a:buFont typeface="Arial" charset="0"/>
                <a:buChar char="•"/>
              </a:pPr>
              <a:r>
                <a:rPr lang="en-US" sz="1797" kern="0" dirty="0" smtClean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Leverage </a:t>
              </a:r>
              <a:r>
                <a:rPr lang="en-US" sz="1797" kern="0" dirty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Oracle Database with Data Guard &amp; RAC</a:t>
              </a:r>
            </a:p>
            <a:p>
              <a:pPr marL="180921" indent="-180921" defTabSz="914400">
                <a:lnSpc>
                  <a:spcPct val="90000"/>
                </a:lnSpc>
                <a:spcAft>
                  <a:spcPts val="600"/>
                </a:spcAft>
                <a:buFont typeface="Arial" charset="0"/>
                <a:buChar char="•"/>
              </a:pPr>
              <a:r>
                <a:rPr lang="en-US" sz="1797" kern="0" dirty="0" smtClean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Achieve </a:t>
              </a:r>
              <a:r>
                <a:rPr lang="en-US" sz="1797" kern="0" dirty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high performance with Bare Metal with </a:t>
              </a:r>
              <a:r>
                <a:rPr lang="en-US" sz="1797" kern="0" dirty="0" err="1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NVMe</a:t>
              </a:r>
              <a:endParaRPr lang="en-US" sz="1797" kern="0" dirty="0">
                <a:solidFill>
                  <a:srgbClr val="FFFFFF"/>
                </a:solidFill>
                <a:ea typeface="Calibri" charset="0"/>
                <a:cs typeface="Calibri" charset="0"/>
                <a:sym typeface="Calibri"/>
              </a:endParaRPr>
            </a:p>
            <a:p>
              <a:pPr marL="180921" indent="-180921" defTabSz="914400">
                <a:lnSpc>
                  <a:spcPct val="90000"/>
                </a:lnSpc>
                <a:spcAft>
                  <a:spcPts val="600"/>
                </a:spcAft>
                <a:buFont typeface="Arial" charset="0"/>
                <a:buChar char="•"/>
              </a:pPr>
              <a:r>
                <a:rPr lang="en-US" sz="1797" kern="0" dirty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Secure VCN and </a:t>
              </a:r>
              <a:r>
                <a:rPr lang="en-US" sz="1797" kern="0" dirty="0" err="1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FastConnect</a:t>
              </a:r>
              <a:r>
                <a:rPr lang="en-US" sz="1797" kern="0" dirty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 dedicated </a:t>
              </a:r>
              <a:r>
                <a:rPr lang="en-US" sz="1797" kern="0" dirty="0" smtClean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connectivity</a:t>
              </a:r>
              <a:endParaRPr lang="en-US" sz="1797" kern="0" dirty="0">
                <a:solidFill>
                  <a:srgbClr val="FFFFFF"/>
                </a:solidFill>
                <a:ea typeface="Calibri" charset="0"/>
                <a:cs typeface="Calibri" charset="0"/>
                <a:sym typeface="Calibri"/>
              </a:endParaRPr>
            </a:p>
          </p:txBody>
        </p:sp>
      </p:grpSp>
      <p:pic>
        <p:nvPicPr>
          <p:cNvPr id="15" name="Content Placeholder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7240" y="411046"/>
            <a:ext cx="1845481" cy="7367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67119" y="1593771"/>
            <a:ext cx="3011163" cy="4114795"/>
            <a:chOff x="840820" y="947034"/>
            <a:chExt cx="3011163" cy="4884312"/>
          </a:xfrm>
        </p:grpSpPr>
        <p:sp>
          <p:nvSpPr>
            <p:cNvPr id="7" name="Parallelogram 22"/>
            <p:cNvSpPr/>
            <p:nvPr/>
          </p:nvSpPr>
          <p:spPr>
            <a:xfrm rot="10800000">
              <a:off x="840820" y="947034"/>
              <a:ext cx="3011163" cy="4884312"/>
            </a:xfrm>
            <a:prstGeom prst="rect">
              <a:avLst/>
            </a:prstGeom>
            <a:solidFill>
              <a:schemeClr val="tx2">
                <a:lumMod val="75000"/>
                <a:alpha val="87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lnSpc>
                  <a:spcPct val="90000"/>
                </a:lnSpc>
                <a:defRPr/>
              </a:pPr>
              <a:endParaRPr lang="en-US" sz="1798" kern="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 bwMode="gray">
            <a:xfrm>
              <a:off x="1003131" y="1097066"/>
              <a:ext cx="2706297" cy="4225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136" indent="-179136" algn="ctr" defTabSz="914400">
                <a:lnSpc>
                  <a:spcPct val="90000"/>
                </a:lnSpc>
                <a:defRPr/>
              </a:pPr>
              <a:r>
                <a:rPr lang="en-US" sz="2799" b="1" kern="0" dirty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Challenges</a:t>
              </a:r>
            </a:p>
            <a:p>
              <a:pPr marL="179136" indent="-179136" algn="ctr" defTabSz="914400">
                <a:lnSpc>
                  <a:spcPct val="90000"/>
                </a:lnSpc>
                <a:defRPr/>
              </a:pPr>
              <a:endParaRPr lang="en-US" sz="2799" b="1" kern="0" dirty="0">
                <a:solidFill>
                  <a:srgbClr val="FFFFFF"/>
                </a:solidFill>
                <a:ea typeface="Calibri" charset="0"/>
                <a:cs typeface="Calibri" charset="0"/>
                <a:sym typeface="Calibri"/>
              </a:endParaRPr>
            </a:p>
            <a:p>
              <a:pPr marL="180921" indent="-180921" defTabSz="914400">
                <a:spcAft>
                  <a:spcPts val="600"/>
                </a:spcAft>
                <a:buFont typeface="Arial" charset="0"/>
                <a:buChar char="•"/>
              </a:pPr>
              <a:r>
                <a:rPr lang="en-US" sz="1797" kern="0" dirty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Reduce data center and hardware costs</a:t>
              </a:r>
            </a:p>
            <a:p>
              <a:pPr marL="180921" indent="-180921" defTabSz="914400">
                <a:spcAft>
                  <a:spcPts val="600"/>
                </a:spcAft>
                <a:buFont typeface="Arial" charset="0"/>
                <a:buChar char="•"/>
              </a:pPr>
              <a:r>
                <a:rPr lang="en-US" sz="1797" kern="0" dirty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Unable to replace E-Business Suite, Hyperion with SaaS</a:t>
              </a:r>
            </a:p>
            <a:p>
              <a:pPr marL="180921" indent="-180921" defTabSz="914400">
                <a:spcAft>
                  <a:spcPts val="600"/>
                </a:spcAft>
                <a:buFont typeface="Arial" charset="0"/>
                <a:buChar char="•"/>
              </a:pPr>
              <a:r>
                <a:rPr lang="en-US" sz="1797" kern="0" dirty="0">
                  <a:solidFill>
                    <a:srgbClr val="FFFFFF"/>
                  </a:solidFill>
                  <a:ea typeface="Calibri" charset="0"/>
                  <a:cs typeface="Calibri" charset="0"/>
                  <a:sym typeface="Calibri"/>
                </a:rPr>
                <a:t>Requires high performance, low latency</a:t>
              </a:r>
            </a:p>
            <a:p>
              <a:pPr marL="179136" indent="-179136" defTabSz="914400">
                <a:lnSpc>
                  <a:spcPct val="90000"/>
                </a:lnSpc>
              </a:pPr>
              <a:endParaRPr lang="en-US" sz="1798" b="1" kern="0" dirty="0">
                <a:solidFill>
                  <a:srgbClr val="FFFFFF"/>
                </a:solidFill>
                <a:ea typeface="Calibri" charset="0"/>
                <a:cs typeface="Calibri" charset="0"/>
                <a:sym typeface="Calibri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58" y="5995829"/>
            <a:ext cx="2180657" cy="11064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02011" y="6555434"/>
            <a:ext cx="3199567" cy="18283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 defTabSz="914400"/>
            <a:r>
              <a:rPr sz="850" dirty="0">
                <a:solidFill>
                  <a:srgbClr val="FFFFFF"/>
                </a:solidFill>
              </a:rPr>
              <a:t>Copyright © </a:t>
            </a:r>
            <a:r>
              <a:rPr lang="en-US" sz="850" dirty="0">
                <a:solidFill>
                  <a:srgbClr val="FFFFFF"/>
                </a:solidFill>
              </a:rPr>
              <a:t>2017,</a:t>
            </a:r>
            <a:r>
              <a:rPr sz="850" dirty="0">
                <a:solidFill>
                  <a:srgbClr val="FFFFFF"/>
                </a:solidFill>
              </a:rPr>
              <a:t> Oracle and/or its affiliates. All rights reserved.  </a:t>
            </a:r>
          </a:p>
        </p:txBody>
      </p:sp>
      <p:sp>
        <p:nvSpPr>
          <p:cNvPr id="22" name="Parallelogram 21"/>
          <p:cNvSpPr/>
          <p:nvPr/>
        </p:nvSpPr>
        <p:spPr>
          <a:xfrm>
            <a:off x="-316091" y="440268"/>
            <a:ext cx="10019377" cy="678318"/>
          </a:xfrm>
          <a:prstGeom prst="parallelogram">
            <a:avLst>
              <a:gd name="adj" fmla="val 31657"/>
            </a:avLst>
          </a:prstGeom>
          <a:solidFill>
            <a:schemeClr val="accent2">
              <a:alpha val="76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8670" y="570106"/>
            <a:ext cx="9534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2000" b="1" dirty="0">
                <a:solidFill>
                  <a:srgbClr val="FFFFFF"/>
                </a:solidFill>
              </a:rPr>
              <a:t>Sustainable ingredient company moved </a:t>
            </a:r>
            <a:r>
              <a:rPr lang="en-US" sz="2000" b="1" dirty="0" smtClean="0">
                <a:solidFill>
                  <a:srgbClr val="FFFFFF"/>
                </a:solidFill>
              </a:rPr>
              <a:t>EBS and </a:t>
            </a:r>
            <a:r>
              <a:rPr lang="en-US" sz="2000" b="1" dirty="0">
                <a:solidFill>
                  <a:srgbClr val="FFFFFF"/>
                </a:solidFill>
              </a:rPr>
              <a:t>other Oracle applications to the cloud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72818" y="5995829"/>
            <a:ext cx="4750905" cy="34282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Download Darling Ingredients Inc. </a:t>
            </a:r>
            <a:r>
              <a:rPr lang="en-US" dirty="0" smtClean="0">
                <a:hlinkClick r:id="rId6"/>
              </a:rPr>
              <a:t>whitepaper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694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gray">
          <a:xfrm>
            <a:off x="7404410" y="2230761"/>
            <a:ext cx="4782820" cy="428873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9388" indent="-179388">
              <a:lnSpc>
                <a:spcPct val="90000"/>
              </a:lnSpc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Challenges</a:t>
            </a:r>
            <a:endParaRPr lang="en-US" sz="2400" b="1" dirty="0">
              <a:solidFill>
                <a:srgbClr val="FFFFFF"/>
              </a:solidFill>
              <a:latin typeface="Calibri"/>
              <a:ea typeface="Calibri" charset="0"/>
              <a:cs typeface="Calibri" charset="0"/>
            </a:endParaRPr>
          </a:p>
          <a:p>
            <a:pPr marL="192024" indent="-192024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1400" dirty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S</a:t>
            </a: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hift </a:t>
            </a:r>
            <a:r>
              <a:rPr lang="en-US" sz="1400" dirty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IT focus from maintenance to </a:t>
            </a: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innovation to better serve customers and optimize profitability</a:t>
            </a:r>
          </a:p>
          <a:p>
            <a:pPr marL="192024" indent="-192024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400" dirty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M</a:t>
            </a: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ove entire data center to cloud in 120 da</a:t>
            </a:r>
            <a:r>
              <a:rPr lang="en-US" sz="16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ys </a:t>
            </a:r>
            <a:endParaRPr lang="en-US" b="1" dirty="0" smtClean="0">
              <a:solidFill>
                <a:srgbClr val="FFFFFF"/>
              </a:solidFill>
              <a:latin typeface="Calibri"/>
              <a:ea typeface="Calibri" charset="0"/>
              <a:cs typeface="Calibri" charset="0"/>
            </a:endParaRPr>
          </a:p>
          <a:p>
            <a:pPr marL="179388" indent="-179388">
              <a:lnSpc>
                <a:spcPct val="90000"/>
              </a:lnSpc>
              <a:spcBef>
                <a:spcPts val="600"/>
              </a:spcBef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Solution</a:t>
            </a:r>
          </a:p>
          <a:p>
            <a:pPr marL="182563" indent="-182563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Moved on-premises </a:t>
            </a:r>
            <a:r>
              <a:rPr lang="en-US" sz="1400" dirty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E-Business Suite </a:t>
            </a: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to Compute Cloud, Database Cloud, and Java Cloud</a:t>
            </a:r>
          </a:p>
          <a:p>
            <a:pPr marL="182563" indent="-182563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Entire </a:t>
            </a:r>
            <a:r>
              <a:rPr lang="en-US" sz="1400" dirty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IT </a:t>
            </a: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footprint is also moving to Oracle Cloud  </a:t>
            </a:r>
            <a:endParaRPr lang="en-US" sz="1400" i="1" dirty="0">
              <a:solidFill>
                <a:srgbClr val="FFFFFF"/>
              </a:solidFill>
              <a:latin typeface="Calibri"/>
              <a:ea typeface="Calibri" charset="0"/>
              <a:cs typeface="Calibri" charset="0"/>
            </a:endParaRPr>
          </a:p>
          <a:p>
            <a:pPr marL="179388" indent="-179388">
              <a:lnSpc>
                <a:spcPct val="90000"/>
              </a:lnSpc>
              <a:spcBef>
                <a:spcPts val="600"/>
              </a:spcBef>
            </a:pPr>
            <a:r>
              <a:rPr lang="en-US" sz="2400" b="1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Results </a:t>
            </a:r>
            <a:endParaRPr lang="en-US" sz="2400" b="1" dirty="0">
              <a:solidFill>
                <a:srgbClr val="FFFFFF"/>
              </a:solidFill>
              <a:latin typeface="Calibri"/>
              <a:ea typeface="Calibri" charset="0"/>
              <a:cs typeface="Calibri" charset="0"/>
            </a:endParaRPr>
          </a:p>
          <a:p>
            <a:pPr marL="182563" indent="-182563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S</a:t>
            </a:r>
            <a:r>
              <a:rPr lang="fi-FI" sz="1400" dirty="0" err="1">
                <a:solidFill>
                  <a:srgbClr val="FFFFFF"/>
                </a:solidFill>
              </a:rPr>
              <a:t>l</a:t>
            </a:r>
            <a:r>
              <a:rPr lang="fi-FI" sz="1400" dirty="0" err="1" smtClean="0">
                <a:solidFill>
                  <a:srgbClr val="FFFFFF"/>
                </a:solidFill>
              </a:rPr>
              <a:t>ashed</a:t>
            </a:r>
            <a:r>
              <a:rPr lang="fi-FI" sz="1400" dirty="0" smtClean="0">
                <a:solidFill>
                  <a:srgbClr val="FFFFFF"/>
                </a:solidFill>
              </a:rPr>
              <a:t> </a:t>
            </a:r>
            <a:r>
              <a:rPr lang="fi-FI" sz="1400" dirty="0" err="1" smtClean="0">
                <a:solidFill>
                  <a:srgbClr val="FFFFFF"/>
                </a:solidFill>
              </a:rPr>
              <a:t>application</a:t>
            </a:r>
            <a:r>
              <a:rPr lang="fi-FI" sz="1400" dirty="0" smtClean="0">
                <a:solidFill>
                  <a:srgbClr val="FFFFFF"/>
                </a:solidFill>
              </a:rPr>
              <a:t> </a:t>
            </a:r>
            <a:r>
              <a:rPr lang="fi-FI" sz="1400" dirty="0" err="1" smtClean="0">
                <a:solidFill>
                  <a:srgbClr val="FFFFFF"/>
                </a:solidFill>
              </a:rPr>
              <a:t>costs</a:t>
            </a:r>
            <a:r>
              <a:rPr lang="fi-FI" sz="1400" dirty="0">
                <a:solidFill>
                  <a:srgbClr val="FFFFFF"/>
                </a:solidFill>
              </a:rPr>
              <a:t>, </a:t>
            </a:r>
            <a:r>
              <a:rPr lang="fi-FI" sz="1400" dirty="0" err="1">
                <a:solidFill>
                  <a:srgbClr val="FFFFFF"/>
                </a:solidFill>
              </a:rPr>
              <a:t>time-to-</a:t>
            </a:r>
            <a:r>
              <a:rPr lang="fi-FI" sz="1400" dirty="0" err="1" smtClean="0">
                <a:solidFill>
                  <a:srgbClr val="FFFFFF"/>
                </a:solidFill>
              </a:rPr>
              <a:t>revenue</a:t>
            </a:r>
            <a:r>
              <a:rPr lang="fi-FI" sz="1400" dirty="0">
                <a:solidFill>
                  <a:srgbClr val="FFFFFF"/>
                </a:solidFill>
              </a:rPr>
              <a:t> </a:t>
            </a:r>
            <a:r>
              <a:rPr lang="fi-FI" sz="1400" dirty="0" smtClean="0">
                <a:solidFill>
                  <a:srgbClr val="FFFFFF"/>
                </a:solidFill>
              </a:rPr>
              <a:t>and </a:t>
            </a:r>
            <a:r>
              <a:rPr lang="fi-FI" sz="1400" dirty="0" err="1" smtClean="0">
                <a:solidFill>
                  <a:srgbClr val="FFFFFF"/>
                </a:solidFill>
              </a:rPr>
              <a:t>outages</a:t>
            </a:r>
            <a:endParaRPr lang="en-US" sz="1400" dirty="0">
              <a:solidFill>
                <a:srgbClr val="FFFFFF"/>
              </a:solidFill>
              <a:ea typeface="Calibri" charset="0"/>
              <a:cs typeface="Calibri" charset="0"/>
            </a:endParaRPr>
          </a:p>
          <a:p>
            <a:pPr marL="182563" indent="-182563">
              <a:lnSpc>
                <a:spcPct val="9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Can easily support 450,000+ customers and staff</a:t>
            </a:r>
          </a:p>
          <a:p>
            <a:pPr marL="182563" indent="-182563">
              <a:lnSpc>
                <a:spcPct val="9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US" sz="1400" dirty="0">
                <a:solidFill>
                  <a:srgbClr val="FFFFFF"/>
                </a:solidFill>
                <a:ea typeface="Calibri" charset="0"/>
                <a:cs typeface="Calibri" charset="0"/>
              </a:rPr>
              <a:t>Completely modernized and mobilized IT </a:t>
            </a:r>
            <a:r>
              <a:rPr lang="en-US" sz="1400" dirty="0" smtClean="0">
                <a:solidFill>
                  <a:srgbClr val="FFFFFF"/>
                </a:solidFill>
                <a:ea typeface="Calibri" charset="0"/>
                <a:cs typeface="Calibri" charset="0"/>
              </a:rPr>
              <a:t>environment</a:t>
            </a:r>
            <a:endParaRPr lang="en-US" sz="1400" dirty="0" smtClean="0">
              <a:solidFill>
                <a:srgbClr val="FFFFFF"/>
              </a:solidFill>
              <a:latin typeface="Calibri"/>
              <a:ea typeface="Calibri" charset="0"/>
              <a:cs typeface="Calibri" charset="0"/>
            </a:endParaRPr>
          </a:p>
          <a:p>
            <a:pPr marL="182563" indent="-182563">
              <a:lnSpc>
                <a:spcPct val="9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Gained agility to assimilate new M&amp;A (new clubs</a:t>
            </a:r>
            <a:r>
              <a:rPr lang="en-US" sz="1600" dirty="0" smtClean="0">
                <a:solidFill>
                  <a:srgbClr val="FFFFFF"/>
                </a:solidFill>
                <a:latin typeface="Calibri"/>
                <a:ea typeface="Calibri" charset="0"/>
                <a:cs typeface="Calibri" charset="0"/>
              </a:rPr>
              <a:t>)</a:t>
            </a:r>
          </a:p>
          <a:p>
            <a:pPr marL="141288" indent="-141288">
              <a:lnSpc>
                <a:spcPct val="90000"/>
              </a:lnSpc>
              <a:buFont typeface="Arial" charset="0"/>
              <a:buChar char="•"/>
            </a:pPr>
            <a:endParaRPr lang="en-US" sz="1600" dirty="0" smtClean="0">
              <a:solidFill>
                <a:srgbClr val="FFFFFF"/>
              </a:solidFill>
              <a:latin typeface="Calibri"/>
              <a:ea typeface="Calibri" charset="0"/>
              <a:cs typeface="Calibri" charset="0"/>
            </a:endParaRPr>
          </a:p>
        </p:txBody>
      </p:sp>
      <p:pic>
        <p:nvPicPr>
          <p:cNvPr id="3" name="Picture 2" descr="clubcorp_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340475" y="1369106"/>
            <a:ext cx="2473962" cy="5154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gray">
          <a:xfrm>
            <a:off x="10290458" y="0"/>
            <a:ext cx="1898368" cy="955864"/>
          </a:xfrm>
          <a:prstGeom prst="rect">
            <a:avLst/>
          </a:prstGeom>
          <a:solidFill>
            <a:schemeClr val="bg1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10" name="Picture 9" descr="O-EBS-rgb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8839" y="192602"/>
            <a:ext cx="1440000" cy="570660"/>
          </a:xfrm>
          <a:prstGeom prst="rect">
            <a:avLst/>
          </a:prstGeom>
        </p:spPr>
      </p:pic>
      <p:sp>
        <p:nvSpPr>
          <p:cNvPr id="20" name="Rectangle 4"/>
          <p:cNvSpPr>
            <a:spLocks noChangeArrowheads="1"/>
          </p:cNvSpPr>
          <p:nvPr/>
        </p:nvSpPr>
        <p:spPr bwMode="gray">
          <a:xfrm>
            <a:off x="554130" y="4203912"/>
            <a:ext cx="5446324" cy="1567194"/>
          </a:xfrm>
          <a:prstGeom prst="parallelogram">
            <a:avLst>
              <a:gd name="adj" fmla="val 36016"/>
            </a:avLst>
          </a:prstGeom>
          <a:solidFill>
            <a:schemeClr val="bg1">
              <a:lumMod val="85000"/>
              <a:alpha val="75000"/>
            </a:schemeClr>
          </a:solidFill>
          <a:ln w="158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indent="-179280" algn="ctr" defTabSz="914126">
              <a:lnSpc>
                <a:spcPct val="80000"/>
              </a:lnSpc>
            </a:pPr>
            <a:endParaRPr lang="en-US" b="1" kern="0" dirty="0">
              <a:solidFill>
                <a:srgbClr val="58595B"/>
              </a:solidFill>
              <a:latin typeface="Calibri"/>
              <a:ea typeface="Calibri" charset="0"/>
              <a:cs typeface="Calibri" charset="0"/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071038" y="4327959"/>
            <a:ext cx="4320298" cy="634940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724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>
                    <a:lumMod val="50000"/>
                  </a:schemeClr>
                </a:solidFill>
              </a:rPr>
              <a:t>Modernized I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T</a:t>
            </a:r>
            <a:endParaRPr lang="x-none"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1071038" y="4899377"/>
            <a:ext cx="3750061" cy="581840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724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Drives Data Center Retirement and 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Cost Savings</a:t>
            </a:r>
          </a:p>
        </p:txBody>
      </p:sp>
    </p:spTree>
    <p:extLst>
      <p:ext uri="{BB962C8B-B14F-4D97-AF65-F5344CB8AC3E}">
        <p14:creationId xmlns:p14="http://schemas.microsoft.com/office/powerpoint/2010/main" val="362407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racle logo in white on red staging backgroun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31812" y="6263640"/>
            <a:ext cx="1622861" cy="594360"/>
          </a:xfrm>
          <a:prstGeom prst="rect">
            <a:avLst/>
          </a:prstGeom>
        </p:spPr>
      </p:pic>
      <p:grpSp>
        <p:nvGrpSpPr>
          <p:cNvPr id="2" name="Group 10"/>
          <p:cNvGrpSpPr/>
          <p:nvPr/>
        </p:nvGrpSpPr>
        <p:grpSpPr>
          <a:xfrm>
            <a:off x="-316090" y="440268"/>
            <a:ext cx="10126134" cy="967562"/>
            <a:chOff x="-403702" y="3019143"/>
            <a:chExt cx="3969649" cy="967562"/>
          </a:xfrm>
          <a:solidFill>
            <a:schemeClr val="accent2">
              <a:alpha val="76000"/>
            </a:schemeClr>
          </a:solidFill>
        </p:grpSpPr>
        <p:sp>
          <p:nvSpPr>
            <p:cNvPr id="85" name="Parallelogram 84"/>
            <p:cNvSpPr/>
            <p:nvPr/>
          </p:nvSpPr>
          <p:spPr>
            <a:xfrm>
              <a:off x="-403702" y="3019143"/>
              <a:ext cx="3969649" cy="967562"/>
            </a:xfrm>
            <a:prstGeom prst="parallelogram">
              <a:avLst>
                <a:gd name="adj" fmla="val 31657"/>
              </a:avLst>
            </a:prstGeom>
            <a:grpFill/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-68079" y="3073119"/>
              <a:ext cx="3608611" cy="8825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FFFFFF">
                      <a:alpha val="90000"/>
                    </a:srgbClr>
                  </a:solidFill>
                  <a:ea typeface="Calibri" charset="0"/>
                  <a:cs typeface="Calibri" charset="0"/>
                </a:rPr>
                <a:t>Next Step</a:t>
              </a:r>
            </a:p>
            <a:p>
              <a:pPr>
                <a:lnSpc>
                  <a:spcPct val="80000"/>
                </a:lnSpc>
              </a:pPr>
              <a:r>
                <a:rPr lang="en-US" sz="2400" dirty="0" smtClean="0">
                  <a:solidFill>
                    <a:srgbClr val="FFFFFF">
                      <a:alpha val="90000"/>
                    </a:srgbClr>
                  </a:solidFill>
                  <a:ea typeface="Calibri" charset="0"/>
                  <a:cs typeface="Calibri" charset="0"/>
                </a:rPr>
                <a:t>Our </a:t>
              </a:r>
              <a:r>
                <a:rPr lang="en-US" sz="2400" dirty="0">
                  <a:solidFill>
                    <a:srgbClr val="FFFFFF">
                      <a:alpha val="90000"/>
                    </a:srgbClr>
                  </a:solidFill>
                  <a:ea typeface="Calibri" charset="0"/>
                  <a:cs typeface="Calibri" charset="0"/>
                </a:rPr>
                <a:t>Oracle Architects can help you chart a plan</a:t>
              </a:r>
              <a:endParaRPr lang="en-US" sz="2400" b="1" dirty="0">
                <a:solidFill>
                  <a:srgbClr val="8A133B">
                    <a:lumMod val="20000"/>
                    <a:lumOff val="80000"/>
                  </a:srgbClr>
                </a:solidFill>
                <a:latin typeface="MV Boli" pitchFamily="2" charset="0"/>
                <a:ea typeface="Calibri" charset="0"/>
                <a:cs typeface="MV Boli" pitchFamily="2" charset="0"/>
              </a:endParaRPr>
            </a:p>
          </p:txBody>
        </p:sp>
      </p:grpSp>
      <p:pic>
        <p:nvPicPr>
          <p:cNvPr id="89" name="Picture 88" descr="Oracle logo in white on red staging backgroun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684212" y="6273165"/>
            <a:ext cx="1622861" cy="5943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583697" y="2065314"/>
            <a:ext cx="1998922" cy="1733107"/>
            <a:chOff x="2419235" y="3493694"/>
            <a:chExt cx="1998922" cy="1733107"/>
          </a:xfrm>
        </p:grpSpPr>
        <p:sp>
          <p:nvSpPr>
            <p:cNvPr id="69" name="Hexagon 68"/>
            <p:cNvSpPr/>
            <p:nvPr/>
          </p:nvSpPr>
          <p:spPr>
            <a:xfrm>
              <a:off x="2419235" y="3493694"/>
              <a:ext cx="1998922" cy="1733107"/>
            </a:xfrm>
            <a:prstGeom prst="hexagon">
              <a:avLst/>
            </a:prstGeom>
            <a:solidFill>
              <a:srgbClr val="FF77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9144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29518" y="4453055"/>
              <a:ext cx="995081" cy="664797"/>
            </a:xfrm>
            <a:prstGeom prst="rect">
              <a:avLst/>
            </a:prstGeom>
          </p:spPr>
          <p:txBody>
            <a:bodyPr vert="horz" wrap="none" lIns="0" tIns="0" rIns="0" bIns="0" rtlCol="0" anchor="b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rgbClr val="FFFFFF"/>
                  </a:solidFill>
                  <a:cs typeface="MV Boli" pitchFamily="2" charset="0"/>
                </a:rPr>
                <a:t>Portfolio</a:t>
              </a:r>
              <a:br>
                <a:rPr lang="en-US" sz="1600" dirty="0">
                  <a:solidFill>
                    <a:srgbClr val="FFFFFF"/>
                  </a:solidFill>
                  <a:cs typeface="MV Boli" pitchFamily="2" charset="0"/>
                </a:rPr>
              </a:br>
              <a:r>
                <a:rPr lang="en-US" sz="1600" dirty="0">
                  <a:solidFill>
                    <a:srgbClr val="FFFFFF"/>
                  </a:solidFill>
                  <a:cs typeface="MV Boli" pitchFamily="2" charset="0"/>
                </a:rPr>
                <a:t>&amp; workload</a:t>
              </a:r>
              <a:br>
                <a:rPr lang="en-US" sz="1600" dirty="0">
                  <a:solidFill>
                    <a:srgbClr val="FFFFFF"/>
                  </a:solidFill>
                  <a:cs typeface="MV Boli" pitchFamily="2" charset="0"/>
                </a:rPr>
              </a:br>
              <a:r>
                <a:rPr lang="en-US" sz="1600" dirty="0">
                  <a:solidFill>
                    <a:srgbClr val="FFFFFF"/>
                  </a:solidFill>
                  <a:cs typeface="MV Boli" pitchFamily="2" charset="0"/>
                </a:rPr>
                <a:t>analysis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3067762" y="3582765"/>
              <a:ext cx="723014" cy="680483"/>
            </a:xfrm>
            <a:prstGeom prst="ellipse">
              <a:avLst/>
            </a:prstGeom>
            <a:solidFill>
              <a:srgbClr val="FF891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sz="1600" kern="0" dirty="0">
                <a:solidFill>
                  <a:srgbClr val="FFFFFF"/>
                </a:solidFill>
              </a:endParaRPr>
            </a:p>
          </p:txBody>
        </p:sp>
        <p:pic>
          <p:nvPicPr>
            <p:cNvPr id="88" name="Picture 87" descr="ic-OracleBusinessIntelligenceCampaign-wht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262311" y="3762434"/>
              <a:ext cx="508958" cy="51422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381175" y="2065314"/>
            <a:ext cx="1998922" cy="1733107"/>
            <a:chOff x="4154776" y="2606316"/>
            <a:chExt cx="1998922" cy="1733107"/>
          </a:xfrm>
        </p:grpSpPr>
        <p:sp>
          <p:nvSpPr>
            <p:cNvPr id="70" name="Hexagon 69"/>
            <p:cNvSpPr/>
            <p:nvPr/>
          </p:nvSpPr>
          <p:spPr>
            <a:xfrm>
              <a:off x="4154776" y="2606316"/>
              <a:ext cx="1998922" cy="1733107"/>
            </a:xfrm>
            <a:prstGeom prst="hexagon">
              <a:avLst/>
            </a:prstGeom>
            <a:solidFill>
              <a:srgbClr val="8A133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4792731" y="2702006"/>
              <a:ext cx="723014" cy="680483"/>
            </a:xfrm>
            <a:prstGeom prst="ellipse">
              <a:avLst/>
            </a:prstGeom>
            <a:solidFill>
              <a:srgbClr val="A51746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625201" y="3588804"/>
              <a:ext cx="1032719" cy="443198"/>
            </a:xfrm>
            <a:prstGeom prst="rect">
              <a:avLst/>
            </a:prstGeom>
          </p:spPr>
          <p:txBody>
            <a:bodyPr vert="horz" wrap="none" lIns="0" tIns="0" rIns="0" bIns="0" rtlCol="0" anchor="b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rgbClr val="FFFFFF"/>
                  </a:solidFill>
                  <a:cs typeface="MV Boli" pitchFamily="2" charset="0"/>
                </a:rPr>
                <a:t>Future state</a:t>
              </a:r>
              <a:br>
                <a:rPr lang="en-US" sz="1600" dirty="0">
                  <a:solidFill>
                    <a:srgbClr val="FFFFFF"/>
                  </a:solidFill>
                  <a:cs typeface="MV Boli" pitchFamily="2" charset="0"/>
                </a:rPr>
              </a:br>
              <a:r>
                <a:rPr lang="en-US" sz="1600" dirty="0">
                  <a:solidFill>
                    <a:srgbClr val="FFFFFF"/>
                  </a:solidFill>
                  <a:cs typeface="MV Boli" pitchFamily="2" charset="0"/>
                </a:rPr>
                <a:t>architecture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178653" y="2065314"/>
            <a:ext cx="2090281" cy="1733107"/>
            <a:chOff x="5808032" y="3493377"/>
            <a:chExt cx="2090281" cy="1733107"/>
          </a:xfrm>
        </p:grpSpPr>
        <p:sp>
          <p:nvSpPr>
            <p:cNvPr id="65" name="Hexagon 64"/>
            <p:cNvSpPr/>
            <p:nvPr/>
          </p:nvSpPr>
          <p:spPr>
            <a:xfrm>
              <a:off x="5859767" y="3493377"/>
              <a:ext cx="1998922" cy="1733107"/>
            </a:xfrm>
            <a:prstGeom prst="hexagon">
              <a:avLst/>
            </a:prstGeom>
            <a:solidFill>
              <a:srgbClr val="0E7AA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808032" y="4410114"/>
              <a:ext cx="2090281" cy="443198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rgbClr val="FFFFFF"/>
                  </a:solidFill>
                  <a:cs typeface="MV Boli" pitchFamily="2" charset="0"/>
                </a:rPr>
                <a:t>Migration &amp; </a:t>
              </a:r>
              <a:br>
                <a:rPr lang="en-US" sz="1600" dirty="0">
                  <a:solidFill>
                    <a:srgbClr val="FFFFFF"/>
                  </a:solidFill>
                  <a:cs typeface="MV Boli" pitchFamily="2" charset="0"/>
                </a:rPr>
              </a:br>
              <a:r>
                <a:rPr lang="en-US" sz="1600" dirty="0">
                  <a:solidFill>
                    <a:srgbClr val="FFFFFF"/>
                  </a:solidFill>
                  <a:cs typeface="MV Boli" pitchFamily="2" charset="0"/>
                </a:rPr>
                <a:t>success plan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6489482" y="3574393"/>
              <a:ext cx="723014" cy="680483"/>
            </a:xfrm>
            <a:prstGeom prst="ellipse">
              <a:avLst/>
            </a:prstGeom>
            <a:solidFill>
              <a:srgbClr val="0F87BD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sz="1600" kern="0" dirty="0">
                <a:solidFill>
                  <a:srgbClr val="FFFFFF"/>
                </a:solidFill>
              </a:endParaRPr>
            </a:p>
          </p:txBody>
        </p:sp>
        <p:pic>
          <p:nvPicPr>
            <p:cNvPr id="100" name="Picture 99" descr="ic-OracleCloud-Documents-wht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628271" y="3762127"/>
              <a:ext cx="616832" cy="4953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067491" y="2065314"/>
            <a:ext cx="1998922" cy="1733107"/>
            <a:chOff x="7574447" y="2619233"/>
            <a:chExt cx="1998922" cy="1733107"/>
          </a:xfrm>
        </p:grpSpPr>
        <p:sp>
          <p:nvSpPr>
            <p:cNvPr id="98" name="Hexagon 97"/>
            <p:cNvSpPr/>
            <p:nvPr/>
          </p:nvSpPr>
          <p:spPr>
            <a:xfrm>
              <a:off x="7574447" y="2619233"/>
              <a:ext cx="1998922" cy="1733107"/>
            </a:xfrm>
            <a:prstGeom prst="hexagon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600" kern="0" dirty="0">
                  <a:solidFill>
                    <a:srgbClr val="FFFFFF"/>
                  </a:solidFill>
                </a:rPr>
                <a:t>Solution</a:t>
              </a:r>
              <a:br>
                <a:rPr lang="en-US" sz="1600" kern="0" dirty="0">
                  <a:solidFill>
                    <a:srgbClr val="FFFFFF"/>
                  </a:solidFill>
                </a:rPr>
              </a:br>
              <a:r>
                <a:rPr lang="en-US" sz="1600" kern="0" dirty="0">
                  <a:solidFill>
                    <a:srgbClr val="FFFFFF"/>
                  </a:solidFill>
                </a:rPr>
                <a:t>proposal</a:t>
              </a:r>
            </a:p>
          </p:txBody>
        </p:sp>
        <p:sp>
          <p:nvSpPr>
            <p:cNvPr id="101" name="Oval 100"/>
            <p:cNvSpPr/>
            <p:nvPr/>
          </p:nvSpPr>
          <p:spPr>
            <a:xfrm>
              <a:off x="8236152" y="2672032"/>
              <a:ext cx="723014" cy="680483"/>
            </a:xfrm>
            <a:prstGeom prst="ellipse">
              <a:avLst/>
            </a:prstGeom>
            <a:solidFill>
              <a:srgbClr val="FF4F4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sz="1600" kern="0" dirty="0">
                <a:solidFill>
                  <a:srgbClr val="FFFFFF"/>
                </a:solidFill>
              </a:endParaRPr>
            </a:p>
          </p:txBody>
        </p:sp>
        <p:pic>
          <p:nvPicPr>
            <p:cNvPr id="102" name="Picture 101" descr="ic-OracleCloud-Marketing-wht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59343" y="2876137"/>
              <a:ext cx="652218" cy="500332"/>
            </a:xfrm>
            <a:prstGeom prst="rect">
              <a:avLst/>
            </a:prstGeom>
          </p:spPr>
        </p:pic>
      </p:grpSp>
      <p:pic>
        <p:nvPicPr>
          <p:cNvPr id="53" name="Picture 52" descr="ic-AerospaceAndDefense-gray.png"/>
          <p:cNvPicPr>
            <a:picLocks noChangeAspect="1"/>
          </p:cNvPicPr>
          <p:nvPr/>
        </p:nvPicPr>
        <p:blipFill>
          <a:blip r:embed="rId6" cstate="email">
            <a:duotone>
              <a:srgbClr val="46575E">
                <a:shade val="45000"/>
                <a:satMod val="135000"/>
              </a:srgbClr>
              <a:prstClr val="white"/>
            </a:duotone>
            <a:lum brigh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2602785" y="2642363"/>
            <a:ext cx="526030" cy="729185"/>
          </a:xfrm>
          <a:prstGeom prst="rect">
            <a:avLst/>
          </a:prstGeom>
        </p:spPr>
      </p:pic>
      <p:pic>
        <p:nvPicPr>
          <p:cNvPr id="34" name="Picture 33" descr="ic-AerospaceAndDefense-gray.png"/>
          <p:cNvPicPr>
            <a:picLocks noChangeAspect="1"/>
          </p:cNvPicPr>
          <p:nvPr/>
        </p:nvPicPr>
        <p:blipFill>
          <a:blip r:embed="rId6" cstate="email">
            <a:duotone>
              <a:srgbClr val="46575E">
                <a:shade val="45000"/>
                <a:satMod val="135000"/>
              </a:srgbClr>
              <a:prstClr val="white"/>
            </a:duotone>
            <a:lum brigh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5486648" y="2642363"/>
            <a:ext cx="526030" cy="729185"/>
          </a:xfrm>
          <a:prstGeom prst="rect">
            <a:avLst/>
          </a:prstGeom>
        </p:spPr>
      </p:pic>
      <p:pic>
        <p:nvPicPr>
          <p:cNvPr id="35" name="Picture 34" descr="ic-AerospaceAndDefense-gray.png"/>
          <p:cNvPicPr>
            <a:picLocks noChangeAspect="1"/>
          </p:cNvPicPr>
          <p:nvPr/>
        </p:nvPicPr>
        <p:blipFill>
          <a:blip r:embed="rId6" cstate="email">
            <a:duotone>
              <a:srgbClr val="46575E">
                <a:shade val="45000"/>
                <a:satMod val="135000"/>
              </a:srgbClr>
              <a:prstClr val="white"/>
            </a:duotone>
            <a:lum brigh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8335344" y="2642363"/>
            <a:ext cx="526030" cy="729185"/>
          </a:xfrm>
          <a:prstGeom prst="rect">
            <a:avLst/>
          </a:prstGeom>
        </p:spPr>
      </p:pic>
      <p:pic>
        <p:nvPicPr>
          <p:cNvPr id="36" name="Picture 35" descr="ic-AerospaceAndDefense-gray.png"/>
          <p:cNvPicPr>
            <a:picLocks noChangeAspect="1"/>
          </p:cNvPicPr>
          <p:nvPr/>
        </p:nvPicPr>
        <p:blipFill>
          <a:blip r:embed="rId6" cstate="email">
            <a:duotone>
              <a:srgbClr val="46575E">
                <a:shade val="45000"/>
                <a:satMod val="135000"/>
              </a:srgbClr>
              <a:prstClr val="white"/>
            </a:duotone>
            <a:lum brigh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4038862" y="2194943"/>
            <a:ext cx="526030" cy="7291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0869" y="4187306"/>
            <a:ext cx="8143191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ea typeface="Calibri" charset="0"/>
                <a:cs typeface="Calibri" charset="0"/>
              </a:rPr>
              <a:t>Contact your Oracle Sales Representative for taking this forward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Or, try it for free:</a:t>
            </a:r>
          </a:p>
          <a:p>
            <a:endParaRPr lang="en-US" sz="2000" dirty="0"/>
          </a:p>
        </p:txBody>
      </p:sp>
      <p:grpSp>
        <p:nvGrpSpPr>
          <p:cNvPr id="32" name="Group 10"/>
          <p:cNvGrpSpPr/>
          <p:nvPr/>
        </p:nvGrpSpPr>
        <p:grpSpPr>
          <a:xfrm>
            <a:off x="1973179" y="5199838"/>
            <a:ext cx="4389120" cy="937193"/>
            <a:chOff x="-403702" y="3019143"/>
            <a:chExt cx="3969649" cy="967562"/>
          </a:xfrm>
          <a:solidFill>
            <a:schemeClr val="accent2">
              <a:alpha val="76000"/>
            </a:schemeClr>
          </a:solidFill>
        </p:grpSpPr>
        <p:sp>
          <p:nvSpPr>
            <p:cNvPr id="33" name="Parallelogram 32"/>
            <p:cNvSpPr/>
            <p:nvPr/>
          </p:nvSpPr>
          <p:spPr>
            <a:xfrm>
              <a:off x="-403702" y="3019143"/>
              <a:ext cx="3969649" cy="967562"/>
            </a:xfrm>
            <a:prstGeom prst="parallelogram">
              <a:avLst>
                <a:gd name="adj" fmla="val 31657"/>
              </a:avLst>
            </a:prstGeom>
            <a:solidFill>
              <a:schemeClr val="accent3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9901" y="3073119"/>
              <a:ext cx="3038894" cy="8825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FFFFFF"/>
                </a:buClr>
                <a:defRPr/>
              </a:pPr>
              <a:r>
                <a:rPr lang="en-GB" sz="1800" dirty="0">
                  <a:solidFill>
                    <a:schemeClr val="bg1"/>
                  </a:solidFill>
                </a:rPr>
                <a:t>Free Oracle Cloud trial</a:t>
              </a:r>
            </a:p>
            <a:p>
              <a:pPr marL="290654" lvl="1" indent="-201613">
                <a:buClr>
                  <a:srgbClr val="FFFFFF"/>
                </a:buClr>
                <a:buSzPct val="65000"/>
                <a:buFont typeface="Wingdings 3" panose="05040102010807070707" pitchFamily="18" charset="2"/>
                <a:buChar char=""/>
                <a:defRPr/>
              </a:pPr>
              <a:r>
                <a:rPr lang="en-GB" sz="1400" dirty="0">
                  <a:solidFill>
                    <a:schemeClr val="bg1"/>
                  </a:solidFill>
                </a:rPr>
                <a:t>$300 in free credits</a:t>
              </a:r>
            </a:p>
            <a:p>
              <a:pPr marL="290654" lvl="1" indent="-201613">
                <a:buClr>
                  <a:srgbClr val="FFFFFF"/>
                </a:buClr>
                <a:buSzPct val="65000"/>
                <a:buFont typeface="Wingdings 3" panose="05040102010807070707" pitchFamily="18" charset="2"/>
                <a:buChar char=""/>
                <a:defRPr/>
              </a:pPr>
              <a:r>
                <a:rPr lang="en-US" sz="1400" dirty="0">
                  <a:solidFill>
                    <a:schemeClr val="bg1"/>
                  </a:solidFill>
                  <a:hlinkClick r:id="rId7"/>
                </a:rPr>
                <a:t>https://cloud.oracle.com/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10"/>
          <p:cNvGrpSpPr/>
          <p:nvPr/>
        </p:nvGrpSpPr>
        <p:grpSpPr>
          <a:xfrm>
            <a:off x="6234863" y="5199838"/>
            <a:ext cx="4389120" cy="937193"/>
            <a:chOff x="-403702" y="3019143"/>
            <a:chExt cx="3969649" cy="967562"/>
          </a:xfrm>
          <a:solidFill>
            <a:schemeClr val="accent2">
              <a:alpha val="76000"/>
            </a:schemeClr>
          </a:solidFill>
        </p:grpSpPr>
        <p:sp>
          <p:nvSpPr>
            <p:cNvPr id="42" name="Parallelogram 41"/>
            <p:cNvSpPr/>
            <p:nvPr/>
          </p:nvSpPr>
          <p:spPr>
            <a:xfrm>
              <a:off x="-403702" y="3019143"/>
              <a:ext cx="3969649" cy="967562"/>
            </a:xfrm>
            <a:prstGeom prst="parallelogram">
              <a:avLst>
                <a:gd name="adj" fmla="val 31657"/>
              </a:avLst>
            </a:prstGeom>
            <a:solidFill>
              <a:schemeClr val="accent3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33409" y="3073119"/>
              <a:ext cx="3272204" cy="8825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>
                <a:spcBef>
                  <a:spcPts val="600"/>
                </a:spcBef>
                <a:buClr>
                  <a:srgbClr val="FFFFFF"/>
                </a:buClr>
                <a:defRPr/>
              </a:pPr>
              <a:r>
                <a:rPr lang="en-US" sz="1800" dirty="0">
                  <a:solidFill>
                    <a:schemeClr val="bg1"/>
                  </a:solidFill>
                </a:rPr>
                <a:t>Try quick provisioning</a:t>
              </a:r>
            </a:p>
            <a:p>
              <a:pPr marL="176213" indent="-176213">
                <a:buClr>
                  <a:srgbClr val="FFFFFF"/>
                </a:buClr>
                <a:buSzPct val="65000"/>
                <a:buFont typeface="Wingdings 3" panose="05040102010807070707" pitchFamily="18" charset="2"/>
                <a:buChar char=""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Easily deploy EBS images from the Marketplace</a:t>
              </a:r>
            </a:p>
            <a:p>
              <a:pPr marL="176213" indent="-176213">
                <a:buClr>
                  <a:srgbClr val="FFFFFF"/>
                </a:buClr>
                <a:buSzPct val="65000"/>
                <a:buFont typeface="Wingdings 3" panose="05040102010807070707" pitchFamily="18" charset="2"/>
                <a:buChar char=""/>
                <a:defRPr/>
              </a:pPr>
              <a:r>
                <a:rPr lang="en-US" sz="1400" dirty="0">
                  <a:solidFill>
                    <a:schemeClr val="bg1"/>
                  </a:solidFill>
                </a:rPr>
                <a:t>Discover 12.2.6 new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12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01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rallelogram 34"/>
          <p:cNvSpPr/>
          <p:nvPr/>
        </p:nvSpPr>
        <p:spPr>
          <a:xfrm>
            <a:off x="-855407" y="443341"/>
            <a:ext cx="12241162" cy="1097280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772" y="757380"/>
            <a:ext cx="11125200" cy="454891"/>
          </a:xfrm>
        </p:spPr>
        <p:txBody>
          <a:bodyPr anchor="t"/>
          <a:lstStyle/>
          <a:p>
            <a:r>
              <a:rPr lang="en-US" sz="4000" dirty="0" smtClean="0"/>
              <a:t>Oracle Provides Options in the Cloud</a:t>
            </a:r>
            <a:endParaRPr lang="en-US" sz="4000" b="1" dirty="0"/>
          </a:p>
        </p:txBody>
      </p:sp>
      <p:sp>
        <p:nvSpPr>
          <p:cNvPr id="10" name="Freeform 9"/>
          <p:cNvSpPr>
            <a:spLocks noEditPoints="1"/>
          </p:cNvSpPr>
          <p:nvPr/>
        </p:nvSpPr>
        <p:spPr bwMode="ltGray">
          <a:xfrm>
            <a:off x="776041" y="2566395"/>
            <a:ext cx="1665601" cy="2337995"/>
          </a:xfrm>
          <a:custGeom>
            <a:avLst/>
            <a:gdLst/>
            <a:ahLst/>
            <a:cxnLst>
              <a:cxn ang="0">
                <a:pos x="761" y="803"/>
              </a:cxn>
              <a:cxn ang="0">
                <a:pos x="0" y="750"/>
              </a:cxn>
              <a:cxn ang="0">
                <a:pos x="47" y="231"/>
              </a:cxn>
              <a:cxn ang="0">
                <a:pos x="438" y="656"/>
              </a:cxn>
              <a:cxn ang="0">
                <a:pos x="454" y="215"/>
              </a:cxn>
              <a:cxn ang="0">
                <a:pos x="175" y="38"/>
              </a:cxn>
              <a:cxn ang="0">
                <a:pos x="482" y="80"/>
              </a:cxn>
              <a:cxn ang="0">
                <a:pos x="385" y="123"/>
              </a:cxn>
              <a:cxn ang="0">
                <a:pos x="351" y="141"/>
              </a:cxn>
              <a:cxn ang="0">
                <a:pos x="351" y="198"/>
              </a:cxn>
              <a:cxn ang="0">
                <a:pos x="367" y="193"/>
              </a:cxn>
              <a:cxn ang="0">
                <a:pos x="371" y="147"/>
              </a:cxn>
              <a:cxn ang="0">
                <a:pos x="708" y="3"/>
              </a:cxn>
              <a:cxn ang="0">
                <a:pos x="713" y="8"/>
              </a:cxn>
              <a:cxn ang="0">
                <a:pos x="721" y="750"/>
              </a:cxn>
              <a:cxn ang="0">
                <a:pos x="108" y="661"/>
              </a:cxn>
              <a:cxn ang="0">
                <a:pos x="171" y="752"/>
              </a:cxn>
              <a:cxn ang="0">
                <a:pos x="108" y="661"/>
              </a:cxn>
              <a:cxn ang="0">
                <a:pos x="211" y="752"/>
              </a:cxn>
              <a:cxn ang="0">
                <a:pos x="274" y="661"/>
              </a:cxn>
              <a:cxn ang="0">
                <a:pos x="377" y="752"/>
              </a:cxn>
              <a:cxn ang="0">
                <a:pos x="378" y="665"/>
              </a:cxn>
              <a:cxn ang="0">
                <a:pos x="318" y="661"/>
              </a:cxn>
              <a:cxn ang="0">
                <a:pos x="315" y="752"/>
              </a:cxn>
              <a:cxn ang="0">
                <a:pos x="171" y="288"/>
              </a:cxn>
              <a:cxn ang="0">
                <a:pos x="108" y="374"/>
              </a:cxn>
              <a:cxn ang="0">
                <a:pos x="171" y="288"/>
              </a:cxn>
              <a:cxn ang="0">
                <a:pos x="211" y="374"/>
              </a:cxn>
              <a:cxn ang="0">
                <a:pos x="274" y="288"/>
              </a:cxn>
              <a:cxn ang="0">
                <a:pos x="315" y="288"/>
              </a:cxn>
              <a:cxn ang="0">
                <a:pos x="377" y="374"/>
              </a:cxn>
              <a:cxn ang="0">
                <a:pos x="315" y="288"/>
              </a:cxn>
              <a:cxn ang="0">
                <a:pos x="171" y="415"/>
              </a:cxn>
              <a:cxn ang="0">
                <a:pos x="108" y="498"/>
              </a:cxn>
              <a:cxn ang="0">
                <a:pos x="211" y="498"/>
              </a:cxn>
              <a:cxn ang="0">
                <a:pos x="274" y="415"/>
              </a:cxn>
              <a:cxn ang="0">
                <a:pos x="211" y="498"/>
              </a:cxn>
              <a:cxn ang="0">
                <a:pos x="315" y="498"/>
              </a:cxn>
              <a:cxn ang="0">
                <a:pos x="377" y="415"/>
              </a:cxn>
              <a:cxn ang="0">
                <a:pos x="108" y="621"/>
              </a:cxn>
              <a:cxn ang="0">
                <a:pos x="171" y="538"/>
              </a:cxn>
              <a:cxn ang="0">
                <a:pos x="108" y="621"/>
              </a:cxn>
              <a:cxn ang="0">
                <a:pos x="274" y="538"/>
              </a:cxn>
              <a:cxn ang="0">
                <a:pos x="211" y="621"/>
              </a:cxn>
              <a:cxn ang="0">
                <a:pos x="377" y="621"/>
              </a:cxn>
              <a:cxn ang="0">
                <a:pos x="315" y="538"/>
              </a:cxn>
              <a:cxn ang="0">
                <a:pos x="377" y="621"/>
              </a:cxn>
              <a:cxn ang="0">
                <a:pos x="659" y="322"/>
              </a:cxn>
              <a:cxn ang="0">
                <a:pos x="513" y="317"/>
              </a:cxn>
              <a:cxn ang="0">
                <a:pos x="508" y="349"/>
              </a:cxn>
              <a:cxn ang="0">
                <a:pos x="508" y="452"/>
              </a:cxn>
              <a:cxn ang="0">
                <a:pos x="654" y="452"/>
              </a:cxn>
              <a:cxn ang="0">
                <a:pos x="659" y="433"/>
              </a:cxn>
              <a:cxn ang="0">
                <a:pos x="508" y="419"/>
              </a:cxn>
              <a:cxn ang="0">
                <a:pos x="659" y="624"/>
              </a:cxn>
              <a:cxn ang="0">
                <a:pos x="508" y="656"/>
              </a:cxn>
              <a:cxn ang="0">
                <a:pos x="659" y="624"/>
              </a:cxn>
              <a:cxn ang="0">
                <a:pos x="659" y="215"/>
              </a:cxn>
              <a:cxn ang="0">
                <a:pos x="508" y="246"/>
              </a:cxn>
              <a:cxn ang="0">
                <a:pos x="508" y="522"/>
              </a:cxn>
              <a:cxn ang="0">
                <a:pos x="659" y="553"/>
              </a:cxn>
              <a:cxn ang="0">
                <a:pos x="508" y="522"/>
              </a:cxn>
            </a:cxnLst>
            <a:rect l="0" t="0" r="r" b="b"/>
            <a:pathLst>
              <a:path w="761" h="803">
                <a:moveTo>
                  <a:pt x="761" y="750"/>
                </a:moveTo>
                <a:cubicBezTo>
                  <a:pt x="761" y="768"/>
                  <a:pt x="761" y="785"/>
                  <a:pt x="761" y="803"/>
                </a:cubicBezTo>
                <a:cubicBezTo>
                  <a:pt x="507" y="803"/>
                  <a:pt x="254" y="803"/>
                  <a:pt x="0" y="803"/>
                </a:cubicBezTo>
                <a:cubicBezTo>
                  <a:pt x="0" y="785"/>
                  <a:pt x="0" y="768"/>
                  <a:pt x="0" y="750"/>
                </a:cubicBezTo>
                <a:cubicBezTo>
                  <a:pt x="16" y="750"/>
                  <a:pt x="31" y="750"/>
                  <a:pt x="47" y="750"/>
                </a:cubicBezTo>
                <a:cubicBezTo>
                  <a:pt x="47" y="577"/>
                  <a:pt x="47" y="404"/>
                  <a:pt x="47" y="231"/>
                </a:cubicBezTo>
                <a:cubicBezTo>
                  <a:pt x="178" y="231"/>
                  <a:pt x="308" y="231"/>
                  <a:pt x="438" y="231"/>
                </a:cubicBezTo>
                <a:cubicBezTo>
                  <a:pt x="438" y="373"/>
                  <a:pt x="438" y="514"/>
                  <a:pt x="438" y="656"/>
                </a:cubicBezTo>
                <a:cubicBezTo>
                  <a:pt x="444" y="656"/>
                  <a:pt x="448" y="656"/>
                  <a:pt x="454" y="656"/>
                </a:cubicBezTo>
                <a:cubicBezTo>
                  <a:pt x="454" y="509"/>
                  <a:pt x="454" y="362"/>
                  <a:pt x="454" y="215"/>
                </a:cubicBezTo>
                <a:cubicBezTo>
                  <a:pt x="361" y="215"/>
                  <a:pt x="268" y="215"/>
                  <a:pt x="175" y="215"/>
                </a:cubicBezTo>
                <a:cubicBezTo>
                  <a:pt x="175" y="156"/>
                  <a:pt x="175" y="97"/>
                  <a:pt x="175" y="38"/>
                </a:cubicBezTo>
                <a:cubicBezTo>
                  <a:pt x="277" y="38"/>
                  <a:pt x="380" y="38"/>
                  <a:pt x="483" y="38"/>
                </a:cubicBezTo>
                <a:cubicBezTo>
                  <a:pt x="483" y="52"/>
                  <a:pt x="483" y="66"/>
                  <a:pt x="482" y="80"/>
                </a:cubicBezTo>
                <a:cubicBezTo>
                  <a:pt x="482" y="81"/>
                  <a:pt x="480" y="83"/>
                  <a:pt x="479" y="83"/>
                </a:cubicBezTo>
                <a:cubicBezTo>
                  <a:pt x="448" y="97"/>
                  <a:pt x="416" y="110"/>
                  <a:pt x="385" y="123"/>
                </a:cubicBezTo>
                <a:cubicBezTo>
                  <a:pt x="375" y="128"/>
                  <a:pt x="364" y="132"/>
                  <a:pt x="354" y="137"/>
                </a:cubicBezTo>
                <a:cubicBezTo>
                  <a:pt x="353" y="137"/>
                  <a:pt x="351" y="139"/>
                  <a:pt x="351" y="141"/>
                </a:cubicBezTo>
                <a:cubicBezTo>
                  <a:pt x="351" y="159"/>
                  <a:pt x="351" y="178"/>
                  <a:pt x="351" y="197"/>
                </a:cubicBezTo>
                <a:cubicBezTo>
                  <a:pt x="351" y="197"/>
                  <a:pt x="351" y="197"/>
                  <a:pt x="351" y="198"/>
                </a:cubicBezTo>
                <a:cubicBezTo>
                  <a:pt x="356" y="198"/>
                  <a:pt x="361" y="198"/>
                  <a:pt x="367" y="198"/>
                </a:cubicBezTo>
                <a:cubicBezTo>
                  <a:pt x="367" y="196"/>
                  <a:pt x="367" y="195"/>
                  <a:pt x="367" y="193"/>
                </a:cubicBezTo>
                <a:cubicBezTo>
                  <a:pt x="367" y="180"/>
                  <a:pt x="367" y="167"/>
                  <a:pt x="367" y="154"/>
                </a:cubicBezTo>
                <a:cubicBezTo>
                  <a:pt x="367" y="150"/>
                  <a:pt x="368" y="148"/>
                  <a:pt x="371" y="147"/>
                </a:cubicBezTo>
                <a:cubicBezTo>
                  <a:pt x="467" y="106"/>
                  <a:pt x="563" y="64"/>
                  <a:pt x="659" y="23"/>
                </a:cubicBezTo>
                <a:cubicBezTo>
                  <a:pt x="676" y="16"/>
                  <a:pt x="692" y="9"/>
                  <a:pt x="708" y="3"/>
                </a:cubicBezTo>
                <a:cubicBezTo>
                  <a:pt x="709" y="2"/>
                  <a:pt x="711" y="1"/>
                  <a:pt x="713" y="0"/>
                </a:cubicBezTo>
                <a:cubicBezTo>
                  <a:pt x="713" y="3"/>
                  <a:pt x="713" y="5"/>
                  <a:pt x="713" y="8"/>
                </a:cubicBezTo>
                <a:cubicBezTo>
                  <a:pt x="713" y="253"/>
                  <a:pt x="713" y="497"/>
                  <a:pt x="713" y="742"/>
                </a:cubicBezTo>
                <a:cubicBezTo>
                  <a:pt x="713" y="752"/>
                  <a:pt x="712" y="750"/>
                  <a:pt x="721" y="750"/>
                </a:cubicBezTo>
                <a:cubicBezTo>
                  <a:pt x="734" y="750"/>
                  <a:pt x="747" y="750"/>
                  <a:pt x="761" y="750"/>
                </a:cubicBezTo>
                <a:close/>
                <a:moveTo>
                  <a:pt x="108" y="661"/>
                </a:moveTo>
                <a:cubicBezTo>
                  <a:pt x="108" y="692"/>
                  <a:pt x="108" y="722"/>
                  <a:pt x="108" y="752"/>
                </a:cubicBezTo>
                <a:cubicBezTo>
                  <a:pt x="129" y="752"/>
                  <a:pt x="150" y="752"/>
                  <a:pt x="171" y="752"/>
                </a:cubicBezTo>
                <a:cubicBezTo>
                  <a:pt x="171" y="722"/>
                  <a:pt x="171" y="692"/>
                  <a:pt x="171" y="661"/>
                </a:cubicBezTo>
                <a:cubicBezTo>
                  <a:pt x="150" y="661"/>
                  <a:pt x="129" y="661"/>
                  <a:pt x="108" y="661"/>
                </a:cubicBezTo>
                <a:close/>
                <a:moveTo>
                  <a:pt x="211" y="661"/>
                </a:moveTo>
                <a:cubicBezTo>
                  <a:pt x="211" y="692"/>
                  <a:pt x="211" y="722"/>
                  <a:pt x="211" y="752"/>
                </a:cubicBezTo>
                <a:cubicBezTo>
                  <a:pt x="232" y="752"/>
                  <a:pt x="253" y="752"/>
                  <a:pt x="274" y="752"/>
                </a:cubicBezTo>
                <a:cubicBezTo>
                  <a:pt x="274" y="722"/>
                  <a:pt x="274" y="692"/>
                  <a:pt x="274" y="661"/>
                </a:cubicBezTo>
                <a:cubicBezTo>
                  <a:pt x="253" y="661"/>
                  <a:pt x="233" y="661"/>
                  <a:pt x="211" y="661"/>
                </a:cubicBezTo>
                <a:close/>
                <a:moveTo>
                  <a:pt x="377" y="752"/>
                </a:moveTo>
                <a:cubicBezTo>
                  <a:pt x="377" y="751"/>
                  <a:pt x="378" y="750"/>
                  <a:pt x="378" y="749"/>
                </a:cubicBezTo>
                <a:cubicBezTo>
                  <a:pt x="378" y="721"/>
                  <a:pt x="378" y="693"/>
                  <a:pt x="378" y="665"/>
                </a:cubicBezTo>
                <a:cubicBezTo>
                  <a:pt x="378" y="662"/>
                  <a:pt x="376" y="661"/>
                  <a:pt x="374" y="661"/>
                </a:cubicBezTo>
                <a:cubicBezTo>
                  <a:pt x="355" y="661"/>
                  <a:pt x="337" y="661"/>
                  <a:pt x="318" y="661"/>
                </a:cubicBezTo>
                <a:cubicBezTo>
                  <a:pt x="317" y="661"/>
                  <a:pt x="316" y="661"/>
                  <a:pt x="315" y="661"/>
                </a:cubicBezTo>
                <a:cubicBezTo>
                  <a:pt x="315" y="692"/>
                  <a:pt x="315" y="722"/>
                  <a:pt x="315" y="752"/>
                </a:cubicBezTo>
                <a:cubicBezTo>
                  <a:pt x="336" y="752"/>
                  <a:pt x="357" y="752"/>
                  <a:pt x="377" y="752"/>
                </a:cubicBezTo>
                <a:close/>
                <a:moveTo>
                  <a:pt x="171" y="288"/>
                </a:moveTo>
                <a:cubicBezTo>
                  <a:pt x="150" y="288"/>
                  <a:pt x="129" y="288"/>
                  <a:pt x="108" y="288"/>
                </a:cubicBezTo>
                <a:cubicBezTo>
                  <a:pt x="108" y="317"/>
                  <a:pt x="108" y="345"/>
                  <a:pt x="108" y="374"/>
                </a:cubicBezTo>
                <a:cubicBezTo>
                  <a:pt x="129" y="374"/>
                  <a:pt x="150" y="374"/>
                  <a:pt x="171" y="374"/>
                </a:cubicBezTo>
                <a:cubicBezTo>
                  <a:pt x="171" y="345"/>
                  <a:pt x="171" y="317"/>
                  <a:pt x="171" y="288"/>
                </a:cubicBezTo>
                <a:close/>
                <a:moveTo>
                  <a:pt x="211" y="288"/>
                </a:moveTo>
                <a:cubicBezTo>
                  <a:pt x="211" y="317"/>
                  <a:pt x="211" y="345"/>
                  <a:pt x="211" y="374"/>
                </a:cubicBezTo>
                <a:cubicBezTo>
                  <a:pt x="232" y="374"/>
                  <a:pt x="253" y="374"/>
                  <a:pt x="274" y="374"/>
                </a:cubicBezTo>
                <a:cubicBezTo>
                  <a:pt x="274" y="345"/>
                  <a:pt x="274" y="317"/>
                  <a:pt x="274" y="288"/>
                </a:cubicBezTo>
                <a:cubicBezTo>
                  <a:pt x="253" y="288"/>
                  <a:pt x="232" y="288"/>
                  <a:pt x="211" y="288"/>
                </a:cubicBezTo>
                <a:close/>
                <a:moveTo>
                  <a:pt x="315" y="288"/>
                </a:moveTo>
                <a:cubicBezTo>
                  <a:pt x="315" y="317"/>
                  <a:pt x="315" y="345"/>
                  <a:pt x="315" y="374"/>
                </a:cubicBezTo>
                <a:cubicBezTo>
                  <a:pt x="336" y="374"/>
                  <a:pt x="357" y="374"/>
                  <a:pt x="377" y="374"/>
                </a:cubicBezTo>
                <a:cubicBezTo>
                  <a:pt x="377" y="345"/>
                  <a:pt x="377" y="317"/>
                  <a:pt x="377" y="288"/>
                </a:cubicBezTo>
                <a:cubicBezTo>
                  <a:pt x="357" y="288"/>
                  <a:pt x="336" y="288"/>
                  <a:pt x="315" y="288"/>
                </a:cubicBezTo>
                <a:close/>
                <a:moveTo>
                  <a:pt x="171" y="498"/>
                </a:moveTo>
                <a:cubicBezTo>
                  <a:pt x="171" y="470"/>
                  <a:pt x="171" y="442"/>
                  <a:pt x="171" y="415"/>
                </a:cubicBezTo>
                <a:cubicBezTo>
                  <a:pt x="150" y="415"/>
                  <a:pt x="129" y="415"/>
                  <a:pt x="108" y="415"/>
                </a:cubicBezTo>
                <a:cubicBezTo>
                  <a:pt x="108" y="442"/>
                  <a:pt x="108" y="470"/>
                  <a:pt x="108" y="498"/>
                </a:cubicBezTo>
                <a:cubicBezTo>
                  <a:pt x="129" y="498"/>
                  <a:pt x="150" y="498"/>
                  <a:pt x="171" y="498"/>
                </a:cubicBezTo>
                <a:close/>
                <a:moveTo>
                  <a:pt x="211" y="498"/>
                </a:moveTo>
                <a:cubicBezTo>
                  <a:pt x="232" y="498"/>
                  <a:pt x="253" y="498"/>
                  <a:pt x="274" y="498"/>
                </a:cubicBezTo>
                <a:cubicBezTo>
                  <a:pt x="274" y="470"/>
                  <a:pt x="274" y="442"/>
                  <a:pt x="274" y="415"/>
                </a:cubicBezTo>
                <a:cubicBezTo>
                  <a:pt x="253" y="415"/>
                  <a:pt x="232" y="415"/>
                  <a:pt x="211" y="415"/>
                </a:cubicBezTo>
                <a:cubicBezTo>
                  <a:pt x="211" y="442"/>
                  <a:pt x="211" y="470"/>
                  <a:pt x="211" y="498"/>
                </a:cubicBezTo>
                <a:close/>
                <a:moveTo>
                  <a:pt x="315" y="415"/>
                </a:moveTo>
                <a:cubicBezTo>
                  <a:pt x="315" y="443"/>
                  <a:pt x="315" y="470"/>
                  <a:pt x="315" y="498"/>
                </a:cubicBezTo>
                <a:cubicBezTo>
                  <a:pt x="336" y="498"/>
                  <a:pt x="357" y="498"/>
                  <a:pt x="377" y="498"/>
                </a:cubicBezTo>
                <a:cubicBezTo>
                  <a:pt x="377" y="470"/>
                  <a:pt x="377" y="442"/>
                  <a:pt x="377" y="415"/>
                </a:cubicBezTo>
                <a:cubicBezTo>
                  <a:pt x="356" y="415"/>
                  <a:pt x="336" y="415"/>
                  <a:pt x="315" y="415"/>
                </a:cubicBezTo>
                <a:close/>
                <a:moveTo>
                  <a:pt x="108" y="621"/>
                </a:moveTo>
                <a:cubicBezTo>
                  <a:pt x="130" y="621"/>
                  <a:pt x="150" y="621"/>
                  <a:pt x="171" y="621"/>
                </a:cubicBezTo>
                <a:cubicBezTo>
                  <a:pt x="171" y="593"/>
                  <a:pt x="171" y="566"/>
                  <a:pt x="171" y="538"/>
                </a:cubicBezTo>
                <a:cubicBezTo>
                  <a:pt x="150" y="538"/>
                  <a:pt x="129" y="538"/>
                  <a:pt x="108" y="538"/>
                </a:cubicBezTo>
                <a:cubicBezTo>
                  <a:pt x="108" y="566"/>
                  <a:pt x="108" y="593"/>
                  <a:pt x="108" y="621"/>
                </a:cubicBezTo>
                <a:close/>
                <a:moveTo>
                  <a:pt x="274" y="621"/>
                </a:moveTo>
                <a:cubicBezTo>
                  <a:pt x="274" y="593"/>
                  <a:pt x="274" y="566"/>
                  <a:pt x="274" y="538"/>
                </a:cubicBezTo>
                <a:cubicBezTo>
                  <a:pt x="253" y="538"/>
                  <a:pt x="232" y="538"/>
                  <a:pt x="211" y="538"/>
                </a:cubicBezTo>
                <a:cubicBezTo>
                  <a:pt x="211" y="566"/>
                  <a:pt x="211" y="593"/>
                  <a:pt x="211" y="621"/>
                </a:cubicBezTo>
                <a:cubicBezTo>
                  <a:pt x="233" y="621"/>
                  <a:pt x="253" y="621"/>
                  <a:pt x="274" y="621"/>
                </a:cubicBezTo>
                <a:close/>
                <a:moveTo>
                  <a:pt x="377" y="621"/>
                </a:moveTo>
                <a:cubicBezTo>
                  <a:pt x="377" y="593"/>
                  <a:pt x="377" y="566"/>
                  <a:pt x="377" y="538"/>
                </a:cubicBezTo>
                <a:cubicBezTo>
                  <a:pt x="356" y="538"/>
                  <a:pt x="336" y="538"/>
                  <a:pt x="315" y="538"/>
                </a:cubicBezTo>
                <a:cubicBezTo>
                  <a:pt x="315" y="566"/>
                  <a:pt x="315" y="593"/>
                  <a:pt x="315" y="621"/>
                </a:cubicBezTo>
                <a:cubicBezTo>
                  <a:pt x="336" y="621"/>
                  <a:pt x="356" y="621"/>
                  <a:pt x="377" y="621"/>
                </a:cubicBezTo>
                <a:close/>
                <a:moveTo>
                  <a:pt x="659" y="349"/>
                </a:moveTo>
                <a:cubicBezTo>
                  <a:pt x="659" y="340"/>
                  <a:pt x="659" y="331"/>
                  <a:pt x="659" y="322"/>
                </a:cubicBezTo>
                <a:cubicBezTo>
                  <a:pt x="660" y="317"/>
                  <a:pt x="658" y="317"/>
                  <a:pt x="654" y="317"/>
                </a:cubicBezTo>
                <a:cubicBezTo>
                  <a:pt x="607" y="317"/>
                  <a:pt x="560" y="317"/>
                  <a:pt x="513" y="317"/>
                </a:cubicBezTo>
                <a:cubicBezTo>
                  <a:pt x="511" y="317"/>
                  <a:pt x="510" y="317"/>
                  <a:pt x="508" y="317"/>
                </a:cubicBezTo>
                <a:cubicBezTo>
                  <a:pt x="508" y="328"/>
                  <a:pt x="508" y="338"/>
                  <a:pt x="508" y="349"/>
                </a:cubicBezTo>
                <a:cubicBezTo>
                  <a:pt x="558" y="349"/>
                  <a:pt x="608" y="349"/>
                  <a:pt x="659" y="349"/>
                </a:cubicBezTo>
                <a:close/>
                <a:moveTo>
                  <a:pt x="508" y="452"/>
                </a:moveTo>
                <a:cubicBezTo>
                  <a:pt x="517" y="452"/>
                  <a:pt x="525" y="452"/>
                  <a:pt x="533" y="452"/>
                </a:cubicBezTo>
                <a:cubicBezTo>
                  <a:pt x="573" y="452"/>
                  <a:pt x="614" y="452"/>
                  <a:pt x="654" y="452"/>
                </a:cubicBezTo>
                <a:cubicBezTo>
                  <a:pt x="658" y="452"/>
                  <a:pt x="660" y="451"/>
                  <a:pt x="659" y="446"/>
                </a:cubicBezTo>
                <a:cubicBezTo>
                  <a:pt x="659" y="442"/>
                  <a:pt x="659" y="438"/>
                  <a:pt x="659" y="433"/>
                </a:cubicBezTo>
                <a:cubicBezTo>
                  <a:pt x="659" y="429"/>
                  <a:pt x="659" y="424"/>
                  <a:pt x="659" y="419"/>
                </a:cubicBezTo>
                <a:cubicBezTo>
                  <a:pt x="608" y="419"/>
                  <a:pt x="558" y="419"/>
                  <a:pt x="508" y="419"/>
                </a:cubicBezTo>
                <a:cubicBezTo>
                  <a:pt x="508" y="430"/>
                  <a:pt x="508" y="440"/>
                  <a:pt x="508" y="452"/>
                </a:cubicBezTo>
                <a:close/>
                <a:moveTo>
                  <a:pt x="659" y="624"/>
                </a:moveTo>
                <a:cubicBezTo>
                  <a:pt x="608" y="624"/>
                  <a:pt x="558" y="624"/>
                  <a:pt x="508" y="624"/>
                </a:cubicBezTo>
                <a:cubicBezTo>
                  <a:pt x="508" y="635"/>
                  <a:pt x="508" y="646"/>
                  <a:pt x="508" y="656"/>
                </a:cubicBezTo>
                <a:cubicBezTo>
                  <a:pt x="559" y="656"/>
                  <a:pt x="609" y="656"/>
                  <a:pt x="659" y="656"/>
                </a:cubicBezTo>
                <a:cubicBezTo>
                  <a:pt x="659" y="646"/>
                  <a:pt x="659" y="635"/>
                  <a:pt x="659" y="624"/>
                </a:cubicBezTo>
                <a:close/>
                <a:moveTo>
                  <a:pt x="659" y="246"/>
                </a:moveTo>
                <a:cubicBezTo>
                  <a:pt x="659" y="235"/>
                  <a:pt x="659" y="225"/>
                  <a:pt x="659" y="215"/>
                </a:cubicBezTo>
                <a:cubicBezTo>
                  <a:pt x="608" y="215"/>
                  <a:pt x="558" y="215"/>
                  <a:pt x="508" y="215"/>
                </a:cubicBezTo>
                <a:cubicBezTo>
                  <a:pt x="508" y="226"/>
                  <a:pt x="508" y="236"/>
                  <a:pt x="508" y="246"/>
                </a:cubicBezTo>
                <a:cubicBezTo>
                  <a:pt x="558" y="246"/>
                  <a:pt x="609" y="246"/>
                  <a:pt x="659" y="246"/>
                </a:cubicBezTo>
                <a:close/>
                <a:moveTo>
                  <a:pt x="508" y="522"/>
                </a:moveTo>
                <a:cubicBezTo>
                  <a:pt x="508" y="533"/>
                  <a:pt x="508" y="543"/>
                  <a:pt x="508" y="553"/>
                </a:cubicBezTo>
                <a:cubicBezTo>
                  <a:pt x="559" y="553"/>
                  <a:pt x="609" y="553"/>
                  <a:pt x="659" y="553"/>
                </a:cubicBezTo>
                <a:cubicBezTo>
                  <a:pt x="659" y="543"/>
                  <a:pt x="659" y="532"/>
                  <a:pt x="659" y="522"/>
                </a:cubicBezTo>
                <a:cubicBezTo>
                  <a:pt x="609" y="522"/>
                  <a:pt x="558" y="522"/>
                  <a:pt x="508" y="522"/>
                </a:cubicBezTo>
                <a:close/>
              </a:path>
            </a:pathLst>
          </a:custGeom>
          <a:solidFill>
            <a:srgbClr val="8A133B">
              <a:alpha val="10196"/>
            </a:srgbClr>
          </a:solidFill>
          <a:ln w="3175" cmpd="sng">
            <a:noFill/>
            <a:round/>
            <a:headEnd/>
            <a:tailEnd/>
          </a:ln>
          <a:effectLst/>
        </p:spPr>
        <p:txBody>
          <a:bodyPr vert="horz" wrap="square" lIns="91412" tIns="45706" rIns="91412" bIns="45706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799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33874" y="4927642"/>
            <a:ext cx="1356482" cy="45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lnSpc>
                <a:spcPct val="85000"/>
              </a:lnSpc>
            </a:pPr>
            <a:r>
              <a:rPr lang="en-US" altLang="en-US" sz="1400" b="1" kern="0" spc="75" dirty="0" smtClean="0">
                <a:solidFill>
                  <a:schemeClr val="accent2"/>
                </a:solidFill>
              </a:rPr>
              <a:t>ON PREMISES</a:t>
            </a:r>
            <a:endParaRPr lang="en-US" altLang="en-US" sz="1400" b="1" kern="0" spc="75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38665" y="4929246"/>
            <a:ext cx="2169050" cy="458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lnSpc>
                <a:spcPct val="85000"/>
              </a:lnSpc>
            </a:pPr>
            <a:r>
              <a:rPr lang="en-US" altLang="en-US" sz="1400" b="1" kern="0" spc="75" dirty="0" smtClean="0">
                <a:solidFill>
                  <a:schemeClr val="accent2"/>
                </a:solidFill>
              </a:rPr>
              <a:t>ORACLE  PUBLIC CLOUD</a:t>
            </a:r>
            <a:endParaRPr lang="en-US" altLang="en-US" sz="1400" b="1" kern="0" spc="75" dirty="0">
              <a:solidFill>
                <a:schemeClr val="accent2"/>
              </a:solidFill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 flipH="1">
            <a:off x="8395815" y="2117720"/>
            <a:ext cx="3200400" cy="2651760"/>
          </a:xfrm>
          <a:custGeom>
            <a:avLst/>
            <a:gdLst>
              <a:gd name="connsiteX0" fmla="*/ 609116 w 6142434"/>
              <a:gd name="connsiteY0" fmla="*/ 3483518 h 3507583"/>
              <a:gd name="connsiteX1" fmla="*/ 848597 w 6142434"/>
              <a:gd name="connsiteY1" fmla="*/ 3489802 h 3507583"/>
              <a:gd name="connsiteX2" fmla="*/ 976861 w 6142434"/>
              <a:gd name="connsiteY2" fmla="*/ 3493186 h 3507583"/>
              <a:gd name="connsiteX3" fmla="*/ 980448 w 6142434"/>
              <a:gd name="connsiteY3" fmla="*/ 3493523 h 3507583"/>
              <a:gd name="connsiteX4" fmla="*/ 609116 w 6142434"/>
              <a:gd name="connsiteY4" fmla="*/ 3483518 h 3507583"/>
              <a:gd name="connsiteX5" fmla="*/ 2381 w 6142434"/>
              <a:gd name="connsiteY5" fmla="*/ 2481264 h 3507583"/>
              <a:gd name="connsiteX6" fmla="*/ 175268 w 6142434"/>
              <a:gd name="connsiteY6" fmla="*/ 2481264 h 3507583"/>
              <a:gd name="connsiteX7" fmla="*/ 434294 w 6142434"/>
              <a:gd name="connsiteY7" fmla="*/ 3070371 h 3507583"/>
              <a:gd name="connsiteX8" fmla="*/ 434294 w 6142434"/>
              <a:gd name="connsiteY8" fmla="*/ 3072732 h 3507583"/>
              <a:gd name="connsiteX9" fmla="*/ 1053146 w 6142434"/>
              <a:gd name="connsiteY9" fmla="*/ 3329927 h 3507583"/>
              <a:gd name="connsiteX10" fmla="*/ 4834677 w 6142434"/>
              <a:gd name="connsiteY10" fmla="*/ 3329927 h 3507583"/>
              <a:gd name="connsiteX11" fmla="*/ 5931871 w 6142434"/>
              <a:gd name="connsiteY11" fmla="*/ 2481264 h 3507583"/>
              <a:gd name="connsiteX12" fmla="*/ 6111478 w 6142434"/>
              <a:gd name="connsiteY12" fmla="*/ 2481264 h 3507583"/>
              <a:gd name="connsiteX13" fmla="*/ 5989907 w 6142434"/>
              <a:gd name="connsiteY13" fmla="*/ 2803939 h 3507583"/>
              <a:gd name="connsiteX14" fmla="*/ 5497514 w 6142434"/>
              <a:gd name="connsiteY14" fmla="*/ 3320588 h 3507583"/>
              <a:gd name="connsiteX15" fmla="*/ 4804131 w 6142434"/>
              <a:gd name="connsiteY15" fmla="*/ 3507583 h 3507583"/>
              <a:gd name="connsiteX16" fmla="*/ 989611 w 6142434"/>
              <a:gd name="connsiteY16" fmla="*/ 3493523 h 3507583"/>
              <a:gd name="connsiteX17" fmla="*/ 976861 w 6142434"/>
              <a:gd name="connsiteY17" fmla="*/ 3493186 h 3507583"/>
              <a:gd name="connsiteX18" fmla="*/ 876591 w 6142434"/>
              <a:gd name="connsiteY18" fmla="*/ 3483782 h 3507583"/>
              <a:gd name="connsiteX19" fmla="*/ 289508 w 6142434"/>
              <a:gd name="connsiteY19" fmla="*/ 3159251 h 3507583"/>
              <a:gd name="connsiteX20" fmla="*/ 2381 w 6142434"/>
              <a:gd name="connsiteY20" fmla="*/ 2481264 h 3507583"/>
              <a:gd name="connsiteX21" fmla="*/ 5792390 w 6142434"/>
              <a:gd name="connsiteY21" fmla="*/ 1612107 h 3507583"/>
              <a:gd name="connsiteX22" fmla="*/ 5997749 w 6142434"/>
              <a:gd name="connsiteY22" fmla="*/ 1612107 h 3507583"/>
              <a:gd name="connsiteX23" fmla="*/ 6142434 w 6142434"/>
              <a:gd name="connsiteY23" fmla="*/ 2205563 h 3507583"/>
              <a:gd name="connsiteX24" fmla="*/ 6112097 w 6142434"/>
              <a:gd name="connsiteY24" fmla="*/ 2481263 h 3507583"/>
              <a:gd name="connsiteX25" fmla="*/ 5932408 w 6142434"/>
              <a:gd name="connsiteY25" fmla="*/ 2481263 h 3507583"/>
              <a:gd name="connsiteX26" fmla="*/ 5951077 w 6142434"/>
              <a:gd name="connsiteY26" fmla="*/ 2397151 h 3507583"/>
              <a:gd name="connsiteX27" fmla="*/ 5951077 w 6142434"/>
              <a:gd name="connsiteY27" fmla="*/ 2394815 h 3507583"/>
              <a:gd name="connsiteX28" fmla="*/ 5962745 w 6142434"/>
              <a:gd name="connsiteY28" fmla="*/ 2217245 h 3507583"/>
              <a:gd name="connsiteX29" fmla="*/ 5792390 w 6142434"/>
              <a:gd name="connsiteY29" fmla="*/ 1612107 h 3507583"/>
              <a:gd name="connsiteX30" fmla="*/ 317574 w 6142434"/>
              <a:gd name="connsiteY30" fmla="*/ 1612107 h 3507583"/>
              <a:gd name="connsiteX31" fmla="*/ 602456 w 6142434"/>
              <a:gd name="connsiteY31" fmla="*/ 1612107 h 3507583"/>
              <a:gd name="connsiteX32" fmla="*/ 574435 w 6142434"/>
              <a:gd name="connsiteY32" fmla="*/ 1630799 h 3507583"/>
              <a:gd name="connsiteX33" fmla="*/ 172797 w 6142434"/>
              <a:gd name="connsiteY33" fmla="*/ 2313039 h 3507583"/>
              <a:gd name="connsiteX34" fmla="*/ 172797 w 6142434"/>
              <a:gd name="connsiteY34" fmla="*/ 2315376 h 3507583"/>
              <a:gd name="connsiteX35" fmla="*/ 170462 w 6142434"/>
              <a:gd name="connsiteY35" fmla="*/ 2383133 h 3507583"/>
              <a:gd name="connsiteX36" fmla="*/ 175133 w 6142434"/>
              <a:gd name="connsiteY36" fmla="*/ 2481263 h 3507583"/>
              <a:gd name="connsiteX37" fmla="*/ 2335 w 6142434"/>
              <a:gd name="connsiteY37" fmla="*/ 2481263 h 3507583"/>
              <a:gd name="connsiteX38" fmla="*/ 0 w 6142434"/>
              <a:gd name="connsiteY38" fmla="*/ 2415843 h 3507583"/>
              <a:gd name="connsiteX39" fmla="*/ 35026 w 6142434"/>
              <a:gd name="connsiteY39" fmla="*/ 2123788 h 3507583"/>
              <a:gd name="connsiteX40" fmla="*/ 317574 w 6142434"/>
              <a:gd name="connsiteY40" fmla="*/ 1612107 h 3507583"/>
              <a:gd name="connsiteX41" fmla="*/ 3494840 w 6142434"/>
              <a:gd name="connsiteY41" fmla="*/ 0 h 3507583"/>
              <a:gd name="connsiteX42" fmla="*/ 3751610 w 6142434"/>
              <a:gd name="connsiteY42" fmla="*/ 25700 h 3507583"/>
              <a:gd name="connsiteX43" fmla="*/ 4717998 w 6142434"/>
              <a:gd name="connsiteY43" fmla="*/ 834090 h 3507583"/>
              <a:gd name="connsiteX44" fmla="*/ 4725001 w 6142434"/>
              <a:gd name="connsiteY44" fmla="*/ 859790 h 3507583"/>
              <a:gd name="connsiteX45" fmla="*/ 4743675 w 6142434"/>
              <a:gd name="connsiteY45" fmla="*/ 883154 h 3507583"/>
              <a:gd name="connsiteX46" fmla="*/ 4778689 w 6142434"/>
              <a:gd name="connsiteY46" fmla="*/ 894836 h 3507583"/>
              <a:gd name="connsiteX47" fmla="*/ 4804366 w 6142434"/>
              <a:gd name="connsiteY47" fmla="*/ 897172 h 3507583"/>
              <a:gd name="connsiteX48" fmla="*/ 5761417 w 6142434"/>
              <a:gd name="connsiteY48" fmla="*/ 1289685 h 3507583"/>
              <a:gd name="connsiteX49" fmla="*/ 5997178 w 6142434"/>
              <a:gd name="connsiteY49" fmla="*/ 1612106 h 3507583"/>
              <a:gd name="connsiteX50" fmla="*/ 5791762 w 6142434"/>
              <a:gd name="connsiteY50" fmla="*/ 1612106 h 3507583"/>
              <a:gd name="connsiteX51" fmla="*/ 5007447 w 6142434"/>
              <a:gd name="connsiteY51" fmla="*/ 1088756 h 3507583"/>
              <a:gd name="connsiteX52" fmla="*/ 4862723 w 6142434"/>
              <a:gd name="connsiteY52" fmla="*/ 1072401 h 3507583"/>
              <a:gd name="connsiteX53" fmla="*/ 4825374 w 6142434"/>
              <a:gd name="connsiteY53" fmla="*/ 1077074 h 3507583"/>
              <a:gd name="connsiteX54" fmla="*/ 4799697 w 6142434"/>
              <a:gd name="connsiteY54" fmla="*/ 1091092 h 3507583"/>
              <a:gd name="connsiteX55" fmla="*/ 4778689 w 6142434"/>
              <a:gd name="connsiteY55" fmla="*/ 1130811 h 3507583"/>
              <a:gd name="connsiteX56" fmla="*/ 4776355 w 6142434"/>
              <a:gd name="connsiteY56" fmla="*/ 1158847 h 3507583"/>
              <a:gd name="connsiteX57" fmla="*/ 4748343 w 6142434"/>
              <a:gd name="connsiteY57" fmla="*/ 1397159 h 3507583"/>
              <a:gd name="connsiteX58" fmla="*/ 4748343 w 6142434"/>
              <a:gd name="connsiteY58" fmla="*/ 1401831 h 3507583"/>
              <a:gd name="connsiteX59" fmla="*/ 4729669 w 6142434"/>
              <a:gd name="connsiteY59" fmla="*/ 1408841 h 3507583"/>
              <a:gd name="connsiteX60" fmla="*/ 4573273 w 6142434"/>
              <a:gd name="connsiteY60" fmla="*/ 1460241 h 3507583"/>
              <a:gd name="connsiteX61" fmla="*/ 4596616 w 6142434"/>
              <a:gd name="connsiteY61" fmla="*/ 1357440 h 3507583"/>
              <a:gd name="connsiteX62" fmla="*/ 4596616 w 6142434"/>
              <a:gd name="connsiteY62" fmla="*/ 1355104 h 3507583"/>
              <a:gd name="connsiteX63" fmla="*/ 4596616 w 6142434"/>
              <a:gd name="connsiteY63" fmla="*/ 1352767 h 3507583"/>
              <a:gd name="connsiteX64" fmla="*/ 4610621 w 6142434"/>
              <a:gd name="connsiteY64" fmla="*/ 1198566 h 3507583"/>
              <a:gd name="connsiteX65" fmla="*/ 4412208 w 6142434"/>
              <a:gd name="connsiteY65" fmla="*/ 626151 h 3507583"/>
              <a:gd name="connsiteX66" fmla="*/ 3506511 w 6142434"/>
              <a:gd name="connsiteY66" fmla="*/ 170556 h 3507583"/>
              <a:gd name="connsiteX67" fmla="*/ 2565800 w 6142434"/>
              <a:gd name="connsiteY67" fmla="*/ 682225 h 3507583"/>
              <a:gd name="connsiteX68" fmla="*/ 2547126 w 6142434"/>
              <a:gd name="connsiteY68" fmla="*/ 712598 h 3507583"/>
              <a:gd name="connsiteX69" fmla="*/ 2540123 w 6142434"/>
              <a:gd name="connsiteY69" fmla="*/ 721943 h 3507583"/>
              <a:gd name="connsiteX70" fmla="*/ 2491103 w 6142434"/>
              <a:gd name="connsiteY70" fmla="*/ 768671 h 3507583"/>
              <a:gd name="connsiteX71" fmla="*/ 2554129 w 6142434"/>
              <a:gd name="connsiteY71" fmla="*/ 792035 h 3507583"/>
              <a:gd name="connsiteX72" fmla="*/ 2901935 w 6142434"/>
              <a:gd name="connsiteY72" fmla="*/ 997637 h 3507583"/>
              <a:gd name="connsiteX73" fmla="*/ 2738536 w 6142434"/>
              <a:gd name="connsiteY73" fmla="*/ 1072401 h 3507583"/>
              <a:gd name="connsiteX74" fmla="*/ 2731533 w 6142434"/>
              <a:gd name="connsiteY74" fmla="*/ 1072401 h 3507583"/>
              <a:gd name="connsiteX75" fmla="*/ 2220328 w 6142434"/>
              <a:gd name="connsiteY75" fmla="*/ 887827 h 3507583"/>
              <a:gd name="connsiteX76" fmla="*/ 1926210 w 6142434"/>
              <a:gd name="connsiteY76" fmla="*/ 929882 h 3507583"/>
              <a:gd name="connsiteX77" fmla="*/ 1223594 w 6142434"/>
              <a:gd name="connsiteY77" fmla="*/ 1469587 h 3507583"/>
              <a:gd name="connsiteX78" fmla="*/ 1223594 w 6142434"/>
              <a:gd name="connsiteY78" fmla="*/ 1471923 h 3507583"/>
              <a:gd name="connsiteX79" fmla="*/ 1221260 w 6142434"/>
              <a:gd name="connsiteY79" fmla="*/ 1471923 h 3507583"/>
              <a:gd name="connsiteX80" fmla="*/ 1209589 w 6142434"/>
              <a:gd name="connsiteY80" fmla="*/ 1488278 h 3507583"/>
              <a:gd name="connsiteX81" fmla="*/ 1188580 w 6142434"/>
              <a:gd name="connsiteY81" fmla="*/ 1492951 h 3507583"/>
              <a:gd name="connsiteX82" fmla="*/ 1057862 w 6142434"/>
              <a:gd name="connsiteY82" fmla="*/ 1483605 h 3507583"/>
              <a:gd name="connsiteX83" fmla="*/ 602678 w 6142434"/>
              <a:gd name="connsiteY83" fmla="*/ 1612106 h 3507583"/>
              <a:gd name="connsiteX84" fmla="*/ 317897 w 6142434"/>
              <a:gd name="connsiteY84" fmla="*/ 1612106 h 3507583"/>
              <a:gd name="connsiteX85" fmla="*/ 1067198 w 6142434"/>
              <a:gd name="connsiteY85" fmla="*/ 1315385 h 3507583"/>
              <a:gd name="connsiteX86" fmla="*/ 1076535 w 6142434"/>
              <a:gd name="connsiteY86" fmla="*/ 1315385 h 3507583"/>
              <a:gd name="connsiteX87" fmla="*/ 1085872 w 6142434"/>
              <a:gd name="connsiteY87" fmla="*/ 1313049 h 3507583"/>
              <a:gd name="connsiteX88" fmla="*/ 1125555 w 6142434"/>
              <a:gd name="connsiteY88" fmla="*/ 1287349 h 3507583"/>
              <a:gd name="connsiteX89" fmla="*/ 1146563 w 6142434"/>
              <a:gd name="connsiteY89" fmla="*/ 1254639 h 3507583"/>
              <a:gd name="connsiteX90" fmla="*/ 2222662 w 6142434"/>
              <a:gd name="connsiteY90" fmla="*/ 721943 h 3507583"/>
              <a:gd name="connsiteX91" fmla="*/ 2274016 w 6142434"/>
              <a:gd name="connsiteY91" fmla="*/ 721943 h 3507583"/>
              <a:gd name="connsiteX92" fmla="*/ 2325370 w 6142434"/>
              <a:gd name="connsiteY92" fmla="*/ 714934 h 3507583"/>
              <a:gd name="connsiteX93" fmla="*/ 2353381 w 6142434"/>
              <a:gd name="connsiteY93" fmla="*/ 696243 h 3507583"/>
              <a:gd name="connsiteX94" fmla="*/ 2369721 w 6142434"/>
              <a:gd name="connsiteY94" fmla="*/ 670543 h 3507583"/>
              <a:gd name="connsiteX95" fmla="*/ 3494840 w 6142434"/>
              <a:gd name="connsiteY95" fmla="*/ 0 h 350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142434" h="3507583">
                <a:moveTo>
                  <a:pt x="609116" y="3483518"/>
                </a:moveTo>
                <a:cubicBezTo>
                  <a:pt x="619035" y="3483760"/>
                  <a:pt x="685546" y="3485502"/>
                  <a:pt x="848597" y="3489802"/>
                </a:cubicBezTo>
                <a:lnTo>
                  <a:pt x="976861" y="3493186"/>
                </a:lnTo>
                <a:lnTo>
                  <a:pt x="980448" y="3493523"/>
                </a:lnTo>
                <a:cubicBezTo>
                  <a:pt x="982548" y="3493523"/>
                  <a:pt x="581841" y="3482851"/>
                  <a:pt x="609116" y="3483518"/>
                </a:cubicBezTo>
                <a:close/>
                <a:moveTo>
                  <a:pt x="2381" y="2481264"/>
                </a:moveTo>
                <a:lnTo>
                  <a:pt x="175268" y="2481264"/>
                </a:lnTo>
                <a:cubicBezTo>
                  <a:pt x="191763" y="2700999"/>
                  <a:pt x="273014" y="2902055"/>
                  <a:pt x="434294" y="3070371"/>
                </a:cubicBezTo>
                <a:lnTo>
                  <a:pt x="434294" y="3072732"/>
                </a:lnTo>
                <a:cubicBezTo>
                  <a:pt x="602295" y="3238688"/>
                  <a:pt x="821611" y="3329927"/>
                  <a:pt x="1053146" y="3329927"/>
                </a:cubicBezTo>
                <a:lnTo>
                  <a:pt x="4834677" y="3329927"/>
                </a:lnTo>
                <a:cubicBezTo>
                  <a:pt x="5355172" y="3329927"/>
                  <a:pt x="5805412" y="2967534"/>
                  <a:pt x="5931871" y="2481264"/>
                </a:cubicBezTo>
                <a:lnTo>
                  <a:pt x="6111478" y="2481264"/>
                </a:lnTo>
                <a:cubicBezTo>
                  <a:pt x="6085820" y="2593441"/>
                  <a:pt x="6046111" y="2700999"/>
                  <a:pt x="5989907" y="2803939"/>
                </a:cubicBezTo>
                <a:cubicBezTo>
                  <a:pt x="5859173" y="3030653"/>
                  <a:pt x="5696059" y="3201330"/>
                  <a:pt x="5497514" y="3320588"/>
                </a:cubicBezTo>
                <a:cubicBezTo>
                  <a:pt x="5301412" y="3437486"/>
                  <a:pt x="5070488" y="3500604"/>
                  <a:pt x="4804131" y="3507583"/>
                </a:cubicBezTo>
                <a:lnTo>
                  <a:pt x="989611" y="3493523"/>
                </a:lnTo>
                <a:lnTo>
                  <a:pt x="976861" y="3493186"/>
                </a:lnTo>
                <a:lnTo>
                  <a:pt x="876591" y="3483782"/>
                </a:lnTo>
                <a:cubicBezTo>
                  <a:pt x="640906" y="3450515"/>
                  <a:pt x="450942" y="3343347"/>
                  <a:pt x="289508" y="3159251"/>
                </a:cubicBezTo>
                <a:cubicBezTo>
                  <a:pt x="105014" y="2948855"/>
                  <a:pt x="16432" y="2724399"/>
                  <a:pt x="2381" y="2481264"/>
                </a:cubicBezTo>
                <a:close/>
                <a:moveTo>
                  <a:pt x="5792390" y="1612107"/>
                </a:moveTo>
                <a:cubicBezTo>
                  <a:pt x="5792390" y="1612107"/>
                  <a:pt x="5792390" y="1612107"/>
                  <a:pt x="5997749" y="1612107"/>
                </a:cubicBezTo>
                <a:cubicBezTo>
                  <a:pt x="6091094" y="1796686"/>
                  <a:pt x="6142434" y="1999956"/>
                  <a:pt x="6142434" y="2205563"/>
                </a:cubicBezTo>
                <a:cubicBezTo>
                  <a:pt x="6142434" y="2299021"/>
                  <a:pt x="6130766" y="2390142"/>
                  <a:pt x="6112097" y="2481263"/>
                </a:cubicBezTo>
                <a:cubicBezTo>
                  <a:pt x="6112097" y="2481263"/>
                  <a:pt x="6112097" y="2481263"/>
                  <a:pt x="5932408" y="2481263"/>
                </a:cubicBezTo>
                <a:cubicBezTo>
                  <a:pt x="5939408" y="2453226"/>
                  <a:pt x="5946409" y="2425189"/>
                  <a:pt x="5951077" y="2397151"/>
                </a:cubicBezTo>
                <a:cubicBezTo>
                  <a:pt x="5951077" y="2397151"/>
                  <a:pt x="5951077" y="2397151"/>
                  <a:pt x="5951077" y="2394815"/>
                </a:cubicBezTo>
                <a:cubicBezTo>
                  <a:pt x="5960411" y="2336404"/>
                  <a:pt x="5962745" y="2275656"/>
                  <a:pt x="5962745" y="2217245"/>
                </a:cubicBezTo>
                <a:cubicBezTo>
                  <a:pt x="5962745" y="1995283"/>
                  <a:pt x="5902070" y="1787340"/>
                  <a:pt x="5792390" y="1612107"/>
                </a:cubicBezTo>
                <a:close/>
                <a:moveTo>
                  <a:pt x="317574" y="1612107"/>
                </a:moveTo>
                <a:cubicBezTo>
                  <a:pt x="317574" y="1612107"/>
                  <a:pt x="317574" y="1612107"/>
                  <a:pt x="602456" y="1612107"/>
                </a:cubicBezTo>
                <a:cubicBezTo>
                  <a:pt x="593116" y="1619116"/>
                  <a:pt x="583775" y="1623789"/>
                  <a:pt x="574435" y="1630799"/>
                </a:cubicBezTo>
                <a:cubicBezTo>
                  <a:pt x="326914" y="1796686"/>
                  <a:pt x="203154" y="2027994"/>
                  <a:pt x="172797" y="2313039"/>
                </a:cubicBezTo>
                <a:cubicBezTo>
                  <a:pt x="172797" y="2313039"/>
                  <a:pt x="172797" y="2313039"/>
                  <a:pt x="172797" y="2315376"/>
                </a:cubicBezTo>
                <a:cubicBezTo>
                  <a:pt x="170462" y="2338740"/>
                  <a:pt x="170462" y="2359768"/>
                  <a:pt x="170462" y="2383133"/>
                </a:cubicBezTo>
                <a:cubicBezTo>
                  <a:pt x="170462" y="2415843"/>
                  <a:pt x="170462" y="2448553"/>
                  <a:pt x="175133" y="2481263"/>
                </a:cubicBezTo>
                <a:cubicBezTo>
                  <a:pt x="175133" y="2481263"/>
                  <a:pt x="175133" y="2481263"/>
                  <a:pt x="2335" y="2481263"/>
                </a:cubicBezTo>
                <a:cubicBezTo>
                  <a:pt x="0" y="2460235"/>
                  <a:pt x="0" y="2439207"/>
                  <a:pt x="0" y="2415843"/>
                </a:cubicBezTo>
                <a:cubicBezTo>
                  <a:pt x="0" y="2322385"/>
                  <a:pt x="11675" y="2224255"/>
                  <a:pt x="35026" y="2123788"/>
                </a:cubicBezTo>
                <a:cubicBezTo>
                  <a:pt x="81728" y="1920517"/>
                  <a:pt x="179803" y="1745284"/>
                  <a:pt x="317574" y="1612107"/>
                </a:cubicBezTo>
                <a:close/>
                <a:moveTo>
                  <a:pt x="3494840" y="0"/>
                </a:moveTo>
                <a:cubicBezTo>
                  <a:pt x="3581208" y="0"/>
                  <a:pt x="3665242" y="9346"/>
                  <a:pt x="3751610" y="25700"/>
                </a:cubicBezTo>
                <a:cubicBezTo>
                  <a:pt x="4223132" y="123829"/>
                  <a:pt x="4545262" y="399522"/>
                  <a:pt x="4717998" y="834090"/>
                </a:cubicBezTo>
                <a:cubicBezTo>
                  <a:pt x="4720332" y="841099"/>
                  <a:pt x="4720332" y="850444"/>
                  <a:pt x="4725001" y="859790"/>
                </a:cubicBezTo>
                <a:cubicBezTo>
                  <a:pt x="4729669" y="869136"/>
                  <a:pt x="4736672" y="876145"/>
                  <a:pt x="4743675" y="883154"/>
                </a:cubicBezTo>
                <a:cubicBezTo>
                  <a:pt x="4757680" y="892499"/>
                  <a:pt x="4769352" y="894836"/>
                  <a:pt x="4778689" y="894836"/>
                </a:cubicBezTo>
                <a:cubicBezTo>
                  <a:pt x="4788026" y="897172"/>
                  <a:pt x="4797363" y="897172"/>
                  <a:pt x="4804366" y="897172"/>
                </a:cubicBezTo>
                <a:cubicBezTo>
                  <a:pt x="5177849" y="897172"/>
                  <a:pt x="5502313" y="1035019"/>
                  <a:pt x="5761417" y="1289685"/>
                </a:cubicBezTo>
                <a:cubicBezTo>
                  <a:pt x="5857121" y="1385477"/>
                  <a:pt x="5936487" y="1495287"/>
                  <a:pt x="5997178" y="1612106"/>
                </a:cubicBezTo>
                <a:cubicBezTo>
                  <a:pt x="5997178" y="1612106"/>
                  <a:pt x="5997178" y="1612106"/>
                  <a:pt x="5791762" y="1612106"/>
                </a:cubicBezTo>
                <a:cubicBezTo>
                  <a:pt x="5628363" y="1348095"/>
                  <a:pt x="5352919" y="1154175"/>
                  <a:pt x="5007447" y="1088756"/>
                </a:cubicBezTo>
                <a:cubicBezTo>
                  <a:pt x="4956093" y="1072401"/>
                  <a:pt x="4907074" y="1072401"/>
                  <a:pt x="4862723" y="1072401"/>
                </a:cubicBezTo>
                <a:cubicBezTo>
                  <a:pt x="4851051" y="1072401"/>
                  <a:pt x="4839380" y="1074738"/>
                  <a:pt x="4825374" y="1077074"/>
                </a:cubicBezTo>
                <a:cubicBezTo>
                  <a:pt x="4818371" y="1079410"/>
                  <a:pt x="4806700" y="1084083"/>
                  <a:pt x="4799697" y="1091092"/>
                </a:cubicBezTo>
                <a:cubicBezTo>
                  <a:pt x="4785692" y="1102774"/>
                  <a:pt x="4781023" y="1119129"/>
                  <a:pt x="4778689" y="1130811"/>
                </a:cubicBezTo>
                <a:cubicBezTo>
                  <a:pt x="4776355" y="1142493"/>
                  <a:pt x="4778689" y="1149502"/>
                  <a:pt x="4776355" y="1158847"/>
                </a:cubicBezTo>
                <a:cubicBezTo>
                  <a:pt x="4778689" y="1224266"/>
                  <a:pt x="4762349" y="1310712"/>
                  <a:pt x="4748343" y="1397159"/>
                </a:cubicBezTo>
                <a:cubicBezTo>
                  <a:pt x="4748343" y="1397159"/>
                  <a:pt x="4748343" y="1397159"/>
                  <a:pt x="4748343" y="1401831"/>
                </a:cubicBezTo>
                <a:cubicBezTo>
                  <a:pt x="4743675" y="1401831"/>
                  <a:pt x="4736672" y="1406504"/>
                  <a:pt x="4729669" y="1408841"/>
                </a:cubicBezTo>
                <a:cubicBezTo>
                  <a:pt x="4680649" y="1429868"/>
                  <a:pt x="4626961" y="1441550"/>
                  <a:pt x="4573273" y="1460241"/>
                </a:cubicBezTo>
                <a:cubicBezTo>
                  <a:pt x="4577942" y="1427532"/>
                  <a:pt x="4587279" y="1392486"/>
                  <a:pt x="4596616" y="1357440"/>
                </a:cubicBezTo>
                <a:cubicBezTo>
                  <a:pt x="4596616" y="1357440"/>
                  <a:pt x="4596616" y="1357440"/>
                  <a:pt x="4596616" y="1355104"/>
                </a:cubicBezTo>
                <a:cubicBezTo>
                  <a:pt x="4596616" y="1355104"/>
                  <a:pt x="4596616" y="1355104"/>
                  <a:pt x="4596616" y="1352767"/>
                </a:cubicBezTo>
                <a:cubicBezTo>
                  <a:pt x="4605953" y="1301367"/>
                  <a:pt x="4610621" y="1249966"/>
                  <a:pt x="4610621" y="1198566"/>
                </a:cubicBezTo>
                <a:cubicBezTo>
                  <a:pt x="4610621" y="985955"/>
                  <a:pt x="4533590" y="794371"/>
                  <a:pt x="4412208" y="626151"/>
                </a:cubicBezTo>
                <a:cubicBezTo>
                  <a:pt x="4190452" y="320085"/>
                  <a:pt x="3847315" y="170556"/>
                  <a:pt x="3506511" y="170556"/>
                </a:cubicBezTo>
                <a:cubicBezTo>
                  <a:pt x="3142365" y="170556"/>
                  <a:pt x="2778219" y="341112"/>
                  <a:pt x="2565800" y="682225"/>
                </a:cubicBezTo>
                <a:cubicBezTo>
                  <a:pt x="2554129" y="693907"/>
                  <a:pt x="2549460" y="705589"/>
                  <a:pt x="2547126" y="712598"/>
                </a:cubicBezTo>
                <a:cubicBezTo>
                  <a:pt x="2542457" y="719607"/>
                  <a:pt x="2542457" y="719607"/>
                  <a:pt x="2540123" y="721943"/>
                </a:cubicBezTo>
                <a:cubicBezTo>
                  <a:pt x="2540123" y="721943"/>
                  <a:pt x="2540123" y="721943"/>
                  <a:pt x="2491103" y="768671"/>
                </a:cubicBezTo>
                <a:cubicBezTo>
                  <a:pt x="2491103" y="768671"/>
                  <a:pt x="2491103" y="768671"/>
                  <a:pt x="2554129" y="792035"/>
                </a:cubicBezTo>
                <a:cubicBezTo>
                  <a:pt x="2689516" y="841099"/>
                  <a:pt x="2801561" y="908854"/>
                  <a:pt x="2901935" y="997637"/>
                </a:cubicBezTo>
                <a:cubicBezTo>
                  <a:pt x="2841244" y="1023337"/>
                  <a:pt x="2787556" y="1051374"/>
                  <a:pt x="2738536" y="1072401"/>
                </a:cubicBezTo>
                <a:cubicBezTo>
                  <a:pt x="2736202" y="1072401"/>
                  <a:pt x="2733867" y="1072401"/>
                  <a:pt x="2731533" y="1072401"/>
                </a:cubicBezTo>
                <a:cubicBezTo>
                  <a:pt x="2572803" y="941564"/>
                  <a:pt x="2400067" y="887827"/>
                  <a:pt x="2220328" y="887827"/>
                </a:cubicBezTo>
                <a:cubicBezTo>
                  <a:pt x="2122289" y="887827"/>
                  <a:pt x="2024249" y="904181"/>
                  <a:pt x="1926210" y="929882"/>
                </a:cubicBezTo>
                <a:cubicBezTo>
                  <a:pt x="1620420" y="1004646"/>
                  <a:pt x="1389328" y="1186884"/>
                  <a:pt x="1223594" y="1469587"/>
                </a:cubicBezTo>
                <a:cubicBezTo>
                  <a:pt x="1223594" y="1469587"/>
                  <a:pt x="1223594" y="1469587"/>
                  <a:pt x="1223594" y="1471923"/>
                </a:cubicBezTo>
                <a:cubicBezTo>
                  <a:pt x="1223594" y="1471923"/>
                  <a:pt x="1223594" y="1471923"/>
                  <a:pt x="1221260" y="1471923"/>
                </a:cubicBezTo>
                <a:cubicBezTo>
                  <a:pt x="1216591" y="1483605"/>
                  <a:pt x="1211923" y="1488278"/>
                  <a:pt x="1209589" y="1488278"/>
                </a:cubicBezTo>
                <a:cubicBezTo>
                  <a:pt x="1209589" y="1490614"/>
                  <a:pt x="1204920" y="1492951"/>
                  <a:pt x="1188580" y="1492951"/>
                </a:cubicBezTo>
                <a:cubicBezTo>
                  <a:pt x="1144229" y="1488278"/>
                  <a:pt x="1099878" y="1483605"/>
                  <a:pt x="1057862" y="1483605"/>
                </a:cubicBezTo>
                <a:cubicBezTo>
                  <a:pt x="892128" y="1483605"/>
                  <a:pt x="742734" y="1527996"/>
                  <a:pt x="602678" y="1612106"/>
                </a:cubicBezTo>
                <a:cubicBezTo>
                  <a:pt x="602678" y="1612106"/>
                  <a:pt x="602678" y="1612106"/>
                  <a:pt x="317897" y="1612106"/>
                </a:cubicBezTo>
                <a:cubicBezTo>
                  <a:pt x="506973" y="1425195"/>
                  <a:pt x="770746" y="1317722"/>
                  <a:pt x="1067198" y="1315385"/>
                </a:cubicBezTo>
                <a:cubicBezTo>
                  <a:pt x="1067198" y="1315385"/>
                  <a:pt x="1067198" y="1315385"/>
                  <a:pt x="1076535" y="1315385"/>
                </a:cubicBezTo>
                <a:cubicBezTo>
                  <a:pt x="1076535" y="1315385"/>
                  <a:pt x="1076535" y="1315385"/>
                  <a:pt x="1085872" y="1313049"/>
                </a:cubicBezTo>
                <a:cubicBezTo>
                  <a:pt x="1099878" y="1306040"/>
                  <a:pt x="1111549" y="1301367"/>
                  <a:pt x="1125555" y="1287349"/>
                </a:cubicBezTo>
                <a:cubicBezTo>
                  <a:pt x="1137226" y="1275667"/>
                  <a:pt x="1141895" y="1266321"/>
                  <a:pt x="1146563" y="1254639"/>
                </a:cubicBezTo>
                <a:cubicBezTo>
                  <a:pt x="1424342" y="901845"/>
                  <a:pt x="1774482" y="721943"/>
                  <a:pt x="2222662" y="721943"/>
                </a:cubicBezTo>
                <a:cubicBezTo>
                  <a:pt x="2239002" y="721943"/>
                  <a:pt x="2255342" y="721943"/>
                  <a:pt x="2274016" y="721943"/>
                </a:cubicBezTo>
                <a:cubicBezTo>
                  <a:pt x="2288022" y="721943"/>
                  <a:pt x="2304362" y="721943"/>
                  <a:pt x="2325370" y="714934"/>
                </a:cubicBezTo>
                <a:cubicBezTo>
                  <a:pt x="2334707" y="712598"/>
                  <a:pt x="2344044" y="705589"/>
                  <a:pt x="2353381" y="696243"/>
                </a:cubicBezTo>
                <a:cubicBezTo>
                  <a:pt x="2360384" y="689234"/>
                  <a:pt x="2365053" y="679888"/>
                  <a:pt x="2369721" y="670543"/>
                </a:cubicBezTo>
                <a:cubicBezTo>
                  <a:pt x="2586808" y="254666"/>
                  <a:pt x="3027986" y="0"/>
                  <a:pt x="34948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defTabSz="685800"/>
            <a:endParaRPr lang="en-US" sz="14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1920240" y="3109198"/>
            <a:ext cx="0" cy="1188720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O_EBizSuite_clr.bmp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942176" y="3400343"/>
            <a:ext cx="1335678" cy="685024"/>
          </a:xfrm>
          <a:prstGeom prst="roundRect">
            <a:avLst/>
          </a:prstGeom>
          <a:ln>
            <a:noFill/>
          </a:ln>
          <a:effectLst/>
        </p:spPr>
      </p:pic>
      <p:grpSp>
        <p:nvGrpSpPr>
          <p:cNvPr id="3" name="Group 38"/>
          <p:cNvGrpSpPr/>
          <p:nvPr/>
        </p:nvGrpSpPr>
        <p:grpSpPr>
          <a:xfrm>
            <a:off x="2289596" y="3852548"/>
            <a:ext cx="8456023" cy="1139157"/>
            <a:chOff x="2289596" y="4126630"/>
            <a:chExt cx="8456023" cy="1139157"/>
          </a:xfrm>
        </p:grpSpPr>
        <p:grpSp>
          <p:nvGrpSpPr>
            <p:cNvPr id="4" name="Group 22"/>
            <p:cNvGrpSpPr/>
            <p:nvPr/>
          </p:nvGrpSpPr>
          <p:grpSpPr>
            <a:xfrm rot="10800000">
              <a:off x="2289596" y="4625875"/>
              <a:ext cx="6858000" cy="192332"/>
              <a:chOff x="3415978" y="2903437"/>
              <a:chExt cx="5294137" cy="577590"/>
            </a:xfrm>
          </p:grpSpPr>
          <p:sp>
            <p:nvSpPr>
              <p:cNvPr id="24" name="Freeform 23"/>
              <p:cNvSpPr/>
              <p:nvPr/>
            </p:nvSpPr>
            <p:spPr>
              <a:xfrm rot="311257">
                <a:off x="6924183" y="2918780"/>
                <a:ext cx="1785932" cy="562247"/>
              </a:xfrm>
              <a:custGeom>
                <a:avLst/>
                <a:gdLst>
                  <a:gd name="connsiteX0" fmla="*/ 0 w 8651631"/>
                  <a:gd name="connsiteY0" fmla="*/ 2743200 h 3107634"/>
                  <a:gd name="connsiteX1" fmla="*/ 5303520 w 8651631"/>
                  <a:gd name="connsiteY1" fmla="*/ 2869809 h 3107634"/>
                  <a:gd name="connsiteX2" fmla="*/ 8651631 w 8651631"/>
                  <a:gd name="connsiteY2" fmla="*/ 0 h 3107634"/>
                  <a:gd name="connsiteX0" fmla="*/ 0 w 8516937"/>
                  <a:gd name="connsiteY0" fmla="*/ 3661833 h 3750281"/>
                  <a:gd name="connsiteX1" fmla="*/ 5168826 w 8516937"/>
                  <a:gd name="connsiteY1" fmla="*/ 2869809 h 3750281"/>
                  <a:gd name="connsiteX2" fmla="*/ 8516937 w 8516937"/>
                  <a:gd name="connsiteY2" fmla="*/ 0 h 3750281"/>
                  <a:gd name="connsiteX0" fmla="*/ 0 w 8516937"/>
                  <a:gd name="connsiteY0" fmla="*/ 3661833 h 3752979"/>
                  <a:gd name="connsiteX1" fmla="*/ 5168826 w 8516937"/>
                  <a:gd name="connsiteY1" fmla="*/ 2869809 h 3752979"/>
                  <a:gd name="connsiteX2" fmla="*/ 8516937 w 8516937"/>
                  <a:gd name="connsiteY2" fmla="*/ 0 h 3752979"/>
                  <a:gd name="connsiteX0" fmla="*/ 0 w 8516937"/>
                  <a:gd name="connsiteY0" fmla="*/ 3661833 h 3687454"/>
                  <a:gd name="connsiteX1" fmla="*/ 4591565 w 8516937"/>
                  <a:gd name="connsiteY1" fmla="*/ 1032541 h 3687454"/>
                  <a:gd name="connsiteX2" fmla="*/ 8516937 w 8516937"/>
                  <a:gd name="connsiteY2" fmla="*/ 0 h 3687454"/>
                  <a:gd name="connsiteX0" fmla="*/ 0 w 8516937"/>
                  <a:gd name="connsiteY0" fmla="*/ 3664863 h 3690485"/>
                  <a:gd name="connsiteX1" fmla="*/ 4591565 w 8516937"/>
                  <a:gd name="connsiteY1" fmla="*/ 1035571 h 3690485"/>
                  <a:gd name="connsiteX2" fmla="*/ 8516937 w 8516937"/>
                  <a:gd name="connsiteY2" fmla="*/ 3030 h 3690485"/>
                  <a:gd name="connsiteX0" fmla="*/ 0 w 8516937"/>
                  <a:gd name="connsiteY0" fmla="*/ 3664863 h 3664863"/>
                  <a:gd name="connsiteX1" fmla="*/ 4591565 w 8516937"/>
                  <a:gd name="connsiteY1" fmla="*/ 1035571 h 3664863"/>
                  <a:gd name="connsiteX2" fmla="*/ 8516937 w 8516937"/>
                  <a:gd name="connsiteY2" fmla="*/ 3030 h 3664863"/>
                  <a:gd name="connsiteX0" fmla="*/ 0 w 8516937"/>
                  <a:gd name="connsiteY0" fmla="*/ 3666561 h 3666561"/>
                  <a:gd name="connsiteX1" fmla="*/ 4014304 w 8516937"/>
                  <a:gd name="connsiteY1" fmla="*/ 858646 h 3666561"/>
                  <a:gd name="connsiteX2" fmla="*/ 8516937 w 8516937"/>
                  <a:gd name="connsiteY2" fmla="*/ 4728 h 3666561"/>
                  <a:gd name="connsiteX0" fmla="*/ 0 w 8516937"/>
                  <a:gd name="connsiteY0" fmla="*/ 3670448 h 3670448"/>
                  <a:gd name="connsiteX1" fmla="*/ 3821883 w 8516937"/>
                  <a:gd name="connsiteY1" fmla="*/ 709428 h 3670448"/>
                  <a:gd name="connsiteX2" fmla="*/ 8516937 w 8516937"/>
                  <a:gd name="connsiteY2" fmla="*/ 8615 h 3670448"/>
                  <a:gd name="connsiteX0" fmla="*/ 0 w 8420727"/>
                  <a:gd name="connsiteY0" fmla="*/ 3744261 h 3744261"/>
                  <a:gd name="connsiteX1" fmla="*/ 3821883 w 8420727"/>
                  <a:gd name="connsiteY1" fmla="*/ 783241 h 3744261"/>
                  <a:gd name="connsiteX2" fmla="*/ 8420727 w 8420727"/>
                  <a:gd name="connsiteY2" fmla="*/ 5875 h 3744261"/>
                  <a:gd name="connsiteX0" fmla="*/ 0 w 10595998"/>
                  <a:gd name="connsiteY0" fmla="*/ 3312813 h 3312813"/>
                  <a:gd name="connsiteX1" fmla="*/ 3821883 w 10595998"/>
                  <a:gd name="connsiteY1" fmla="*/ 351793 h 3312813"/>
                  <a:gd name="connsiteX2" fmla="*/ 10595998 w 10595998"/>
                  <a:gd name="connsiteY2" fmla="*/ 158024 h 3312813"/>
                  <a:gd name="connsiteX0" fmla="*/ 0 w 10595998"/>
                  <a:gd name="connsiteY0" fmla="*/ 3436320 h 3436320"/>
                  <a:gd name="connsiteX1" fmla="*/ 3821883 w 10595998"/>
                  <a:gd name="connsiteY1" fmla="*/ 475300 h 3436320"/>
                  <a:gd name="connsiteX2" fmla="*/ 10595998 w 10595998"/>
                  <a:gd name="connsiteY2" fmla="*/ 281531 h 3436320"/>
                  <a:gd name="connsiteX0" fmla="*/ 0 w 10595998"/>
                  <a:gd name="connsiteY0" fmla="*/ 3436320 h 3436320"/>
                  <a:gd name="connsiteX1" fmla="*/ 3821883 w 10595998"/>
                  <a:gd name="connsiteY1" fmla="*/ 475300 h 3436320"/>
                  <a:gd name="connsiteX2" fmla="*/ 10595998 w 10595998"/>
                  <a:gd name="connsiteY2" fmla="*/ 281531 h 3436320"/>
                  <a:gd name="connsiteX0" fmla="*/ 0 w 10595998"/>
                  <a:gd name="connsiteY0" fmla="*/ 3413632 h 3413632"/>
                  <a:gd name="connsiteX1" fmla="*/ 3821883 w 10595998"/>
                  <a:gd name="connsiteY1" fmla="*/ 452612 h 3413632"/>
                  <a:gd name="connsiteX2" fmla="*/ 10595998 w 10595998"/>
                  <a:gd name="connsiteY2" fmla="*/ 258843 h 3413632"/>
                  <a:gd name="connsiteX0" fmla="*/ 0 w 10595998"/>
                  <a:gd name="connsiteY0" fmla="*/ 3561023 h 3561023"/>
                  <a:gd name="connsiteX1" fmla="*/ 3869430 w 10595998"/>
                  <a:gd name="connsiteY1" fmla="*/ 319428 h 3561023"/>
                  <a:gd name="connsiteX2" fmla="*/ 10595998 w 10595998"/>
                  <a:gd name="connsiteY2" fmla="*/ 406234 h 3561023"/>
                  <a:gd name="connsiteX0" fmla="*/ 0 w 10595998"/>
                  <a:gd name="connsiteY0" fmla="*/ 3561023 h 3561023"/>
                  <a:gd name="connsiteX1" fmla="*/ 3869430 w 10595998"/>
                  <a:gd name="connsiteY1" fmla="*/ 319428 h 3561023"/>
                  <a:gd name="connsiteX2" fmla="*/ 10595998 w 10595998"/>
                  <a:gd name="connsiteY2" fmla="*/ 406234 h 3561023"/>
                  <a:gd name="connsiteX0" fmla="*/ 0 w 10595998"/>
                  <a:gd name="connsiteY0" fmla="*/ 3513691 h 3513691"/>
                  <a:gd name="connsiteX1" fmla="*/ 4012071 w 10595998"/>
                  <a:gd name="connsiteY1" fmla="*/ 350657 h 3513691"/>
                  <a:gd name="connsiteX2" fmla="*/ 10595998 w 10595998"/>
                  <a:gd name="connsiteY2" fmla="*/ 358902 h 3513691"/>
                  <a:gd name="connsiteX0" fmla="*/ 0 w 10595998"/>
                  <a:gd name="connsiteY0" fmla="*/ 3477559 h 3477559"/>
                  <a:gd name="connsiteX1" fmla="*/ 4012071 w 10595998"/>
                  <a:gd name="connsiteY1" fmla="*/ 314525 h 3477559"/>
                  <a:gd name="connsiteX2" fmla="*/ 10595998 w 10595998"/>
                  <a:gd name="connsiteY2" fmla="*/ 322770 h 3477559"/>
                  <a:gd name="connsiteX0" fmla="*/ 0 w 10595998"/>
                  <a:gd name="connsiteY0" fmla="*/ 3509451 h 3509451"/>
                  <a:gd name="connsiteX1" fmla="*/ 4273579 w 10595998"/>
                  <a:gd name="connsiteY1" fmla="*/ 290302 h 3509451"/>
                  <a:gd name="connsiteX2" fmla="*/ 10595998 w 10595998"/>
                  <a:gd name="connsiteY2" fmla="*/ 354662 h 3509451"/>
                  <a:gd name="connsiteX0" fmla="*/ 0 w 10595998"/>
                  <a:gd name="connsiteY0" fmla="*/ 3509451 h 3509451"/>
                  <a:gd name="connsiteX1" fmla="*/ 4273579 w 10595998"/>
                  <a:gd name="connsiteY1" fmla="*/ 290302 h 3509451"/>
                  <a:gd name="connsiteX2" fmla="*/ 10595998 w 10595998"/>
                  <a:gd name="connsiteY2" fmla="*/ 354662 h 3509451"/>
                  <a:gd name="connsiteX0" fmla="*/ 0 w 10473857"/>
                  <a:gd name="connsiteY0" fmla="*/ 4016443 h 4016443"/>
                  <a:gd name="connsiteX1" fmla="*/ 4273579 w 10473857"/>
                  <a:gd name="connsiteY1" fmla="*/ 797294 h 4016443"/>
                  <a:gd name="connsiteX2" fmla="*/ 10473857 w 10473857"/>
                  <a:gd name="connsiteY2" fmla="*/ 151394 h 4016443"/>
                  <a:gd name="connsiteX0" fmla="*/ 0 w 10473857"/>
                  <a:gd name="connsiteY0" fmla="*/ 4044474 h 4044474"/>
                  <a:gd name="connsiteX1" fmla="*/ 4517862 w 10473857"/>
                  <a:gd name="connsiteY1" fmla="*/ 693184 h 4044474"/>
                  <a:gd name="connsiteX2" fmla="*/ 10473857 w 10473857"/>
                  <a:gd name="connsiteY2" fmla="*/ 179425 h 4044474"/>
                  <a:gd name="connsiteX0" fmla="*/ 0 w 10473857"/>
                  <a:gd name="connsiteY0" fmla="*/ 4044476 h 4044476"/>
                  <a:gd name="connsiteX1" fmla="*/ 4517862 w 10473857"/>
                  <a:gd name="connsiteY1" fmla="*/ 693186 h 4044476"/>
                  <a:gd name="connsiteX2" fmla="*/ 10473857 w 10473857"/>
                  <a:gd name="connsiteY2" fmla="*/ 179427 h 4044476"/>
                  <a:gd name="connsiteX0" fmla="*/ 0 w 10473857"/>
                  <a:gd name="connsiteY0" fmla="*/ 4061706 h 4061706"/>
                  <a:gd name="connsiteX1" fmla="*/ 4627789 w 10473857"/>
                  <a:gd name="connsiteY1" fmla="*/ 644345 h 4061706"/>
                  <a:gd name="connsiteX2" fmla="*/ 10473857 w 10473857"/>
                  <a:gd name="connsiteY2" fmla="*/ 196657 h 4061706"/>
                  <a:gd name="connsiteX0" fmla="*/ 0 w 10473857"/>
                  <a:gd name="connsiteY0" fmla="*/ 4047047 h 4047047"/>
                  <a:gd name="connsiteX1" fmla="*/ 4627789 w 10473857"/>
                  <a:gd name="connsiteY1" fmla="*/ 629686 h 4047047"/>
                  <a:gd name="connsiteX2" fmla="*/ 10473857 w 10473857"/>
                  <a:gd name="connsiteY2" fmla="*/ 181998 h 4047047"/>
                  <a:gd name="connsiteX0" fmla="*/ 0 w 10363173"/>
                  <a:gd name="connsiteY0" fmla="*/ 3849472 h 3849472"/>
                  <a:gd name="connsiteX1" fmla="*/ 4627789 w 10363173"/>
                  <a:gd name="connsiteY1" fmla="*/ 432111 h 3849472"/>
                  <a:gd name="connsiteX2" fmla="*/ 10363173 w 10363173"/>
                  <a:gd name="connsiteY2" fmla="*/ 276157 h 3849472"/>
                  <a:gd name="connsiteX0" fmla="*/ 0 w 10363173"/>
                  <a:gd name="connsiteY0" fmla="*/ 3896542 h 3896542"/>
                  <a:gd name="connsiteX1" fmla="*/ 4492509 w 10363173"/>
                  <a:gd name="connsiteY1" fmla="*/ 387054 h 3896542"/>
                  <a:gd name="connsiteX2" fmla="*/ 10363173 w 10363173"/>
                  <a:gd name="connsiteY2" fmla="*/ 323227 h 3896542"/>
                  <a:gd name="connsiteX0" fmla="*/ 0 w 10363173"/>
                  <a:gd name="connsiteY0" fmla="*/ 3842286 h 3842286"/>
                  <a:gd name="connsiteX1" fmla="*/ 4529404 w 10363173"/>
                  <a:gd name="connsiteY1" fmla="*/ 440279 h 3842286"/>
                  <a:gd name="connsiteX2" fmla="*/ 10363173 w 10363173"/>
                  <a:gd name="connsiteY2" fmla="*/ 268971 h 3842286"/>
                  <a:gd name="connsiteX0" fmla="*/ 0 w 10363173"/>
                  <a:gd name="connsiteY0" fmla="*/ 4363568 h 4363568"/>
                  <a:gd name="connsiteX1" fmla="*/ 3226415 w 10363173"/>
                  <a:gd name="connsiteY1" fmla="*/ 209389 h 4363568"/>
                  <a:gd name="connsiteX2" fmla="*/ 10363173 w 10363173"/>
                  <a:gd name="connsiteY2" fmla="*/ 790253 h 4363568"/>
                  <a:gd name="connsiteX0" fmla="*/ 2885 w 10366058"/>
                  <a:gd name="connsiteY0" fmla="*/ 4363570 h 4363570"/>
                  <a:gd name="connsiteX1" fmla="*/ 3229300 w 10366058"/>
                  <a:gd name="connsiteY1" fmla="*/ 209391 h 4363570"/>
                  <a:gd name="connsiteX2" fmla="*/ 10366058 w 10366058"/>
                  <a:gd name="connsiteY2" fmla="*/ 790255 h 4363570"/>
                  <a:gd name="connsiteX0" fmla="*/ 2885 w 10366058"/>
                  <a:gd name="connsiteY0" fmla="*/ 4508861 h 4508861"/>
                  <a:gd name="connsiteX1" fmla="*/ 3229300 w 10366058"/>
                  <a:gd name="connsiteY1" fmla="*/ 354682 h 4508861"/>
                  <a:gd name="connsiteX2" fmla="*/ 10366058 w 10366058"/>
                  <a:gd name="connsiteY2" fmla="*/ 935546 h 4508861"/>
                  <a:gd name="connsiteX0" fmla="*/ 2103 w 10365276"/>
                  <a:gd name="connsiteY0" fmla="*/ 4722732 h 4722732"/>
                  <a:gd name="connsiteX1" fmla="*/ 3844987 w 10365276"/>
                  <a:gd name="connsiteY1" fmla="*/ 271184 h 4722732"/>
                  <a:gd name="connsiteX2" fmla="*/ 10365276 w 10365276"/>
                  <a:gd name="connsiteY2" fmla="*/ 1149417 h 4722732"/>
                  <a:gd name="connsiteX0" fmla="*/ 3080 w 10366253"/>
                  <a:gd name="connsiteY0" fmla="*/ 4854537 h 4854537"/>
                  <a:gd name="connsiteX1" fmla="*/ 3845964 w 10366253"/>
                  <a:gd name="connsiteY1" fmla="*/ 402989 h 4854537"/>
                  <a:gd name="connsiteX2" fmla="*/ 10366253 w 10366253"/>
                  <a:gd name="connsiteY2" fmla="*/ 1281222 h 4854537"/>
                  <a:gd name="connsiteX0" fmla="*/ 1870 w 10701299"/>
                  <a:gd name="connsiteY0" fmla="*/ 4553684 h 4553684"/>
                  <a:gd name="connsiteX1" fmla="*/ 4181010 w 10701299"/>
                  <a:gd name="connsiteY1" fmla="*/ 259567 h 4553684"/>
                  <a:gd name="connsiteX2" fmla="*/ 10701299 w 10701299"/>
                  <a:gd name="connsiteY2" fmla="*/ 1137800 h 4553684"/>
                  <a:gd name="connsiteX0" fmla="*/ 0 w 10699429"/>
                  <a:gd name="connsiteY0" fmla="*/ 4553684 h 4553684"/>
                  <a:gd name="connsiteX1" fmla="*/ 4179140 w 10699429"/>
                  <a:gd name="connsiteY1" fmla="*/ 259567 h 4553684"/>
                  <a:gd name="connsiteX2" fmla="*/ 10699429 w 10699429"/>
                  <a:gd name="connsiteY2" fmla="*/ 1137800 h 4553684"/>
                  <a:gd name="connsiteX0" fmla="*/ 0 w 10881568"/>
                  <a:gd name="connsiteY0" fmla="*/ 4628816 h 4628816"/>
                  <a:gd name="connsiteX1" fmla="*/ 4361279 w 10881568"/>
                  <a:gd name="connsiteY1" fmla="*/ 264729 h 4628816"/>
                  <a:gd name="connsiteX2" fmla="*/ 10881568 w 10881568"/>
                  <a:gd name="connsiteY2" fmla="*/ 1142962 h 4628816"/>
                  <a:gd name="connsiteX0" fmla="*/ 0 w 10881568"/>
                  <a:gd name="connsiteY0" fmla="*/ 4628818 h 4628818"/>
                  <a:gd name="connsiteX1" fmla="*/ 4361279 w 10881568"/>
                  <a:gd name="connsiteY1" fmla="*/ 264731 h 4628818"/>
                  <a:gd name="connsiteX2" fmla="*/ 10881568 w 10881568"/>
                  <a:gd name="connsiteY2" fmla="*/ 1142964 h 4628818"/>
                  <a:gd name="connsiteX0" fmla="*/ 0 w 10881568"/>
                  <a:gd name="connsiteY0" fmla="*/ 4628818 h 4628818"/>
                  <a:gd name="connsiteX1" fmla="*/ 2772487 w 10881568"/>
                  <a:gd name="connsiteY1" fmla="*/ 1031158 h 4628818"/>
                  <a:gd name="connsiteX2" fmla="*/ 4361279 w 10881568"/>
                  <a:gd name="connsiteY2" fmla="*/ 264731 h 4628818"/>
                  <a:gd name="connsiteX3" fmla="*/ 10881568 w 10881568"/>
                  <a:gd name="connsiteY3" fmla="*/ 1142964 h 4628818"/>
                  <a:gd name="connsiteX0" fmla="*/ 0 w 10881568"/>
                  <a:gd name="connsiteY0" fmla="*/ 4628818 h 4628818"/>
                  <a:gd name="connsiteX1" fmla="*/ 1033165 w 10881568"/>
                  <a:gd name="connsiteY1" fmla="*/ 3242193 h 4628818"/>
                  <a:gd name="connsiteX2" fmla="*/ 2772487 w 10881568"/>
                  <a:gd name="connsiteY2" fmla="*/ 1031158 h 4628818"/>
                  <a:gd name="connsiteX3" fmla="*/ 4361279 w 10881568"/>
                  <a:gd name="connsiteY3" fmla="*/ 264731 h 4628818"/>
                  <a:gd name="connsiteX4" fmla="*/ 10881568 w 10881568"/>
                  <a:gd name="connsiteY4" fmla="*/ 1142964 h 4628818"/>
                  <a:gd name="connsiteX0" fmla="*/ 0 w 10881568"/>
                  <a:gd name="connsiteY0" fmla="*/ 4628818 h 4628818"/>
                  <a:gd name="connsiteX1" fmla="*/ 764361 w 10881568"/>
                  <a:gd name="connsiteY1" fmla="*/ 2946072 h 4628818"/>
                  <a:gd name="connsiteX2" fmla="*/ 2772487 w 10881568"/>
                  <a:gd name="connsiteY2" fmla="*/ 1031158 h 4628818"/>
                  <a:gd name="connsiteX3" fmla="*/ 4361279 w 10881568"/>
                  <a:gd name="connsiteY3" fmla="*/ 264731 h 4628818"/>
                  <a:gd name="connsiteX4" fmla="*/ 10881568 w 10881568"/>
                  <a:gd name="connsiteY4" fmla="*/ 1142964 h 4628818"/>
                  <a:gd name="connsiteX0" fmla="*/ 0 w 10881568"/>
                  <a:gd name="connsiteY0" fmla="*/ 3711096 h 3711096"/>
                  <a:gd name="connsiteX1" fmla="*/ 764361 w 10881568"/>
                  <a:gd name="connsiteY1" fmla="*/ 2028350 h 3711096"/>
                  <a:gd name="connsiteX2" fmla="*/ 2772487 w 10881568"/>
                  <a:gd name="connsiteY2" fmla="*/ 113436 h 3711096"/>
                  <a:gd name="connsiteX3" fmla="*/ 10881568 w 10881568"/>
                  <a:gd name="connsiteY3" fmla="*/ 225242 h 3711096"/>
                  <a:gd name="connsiteX0" fmla="*/ 0 w 2772487"/>
                  <a:gd name="connsiteY0" fmla="*/ 3597661 h 3597661"/>
                  <a:gd name="connsiteX1" fmla="*/ 764361 w 2772487"/>
                  <a:gd name="connsiteY1" fmla="*/ 1914915 h 3597661"/>
                  <a:gd name="connsiteX2" fmla="*/ 2772487 w 2772487"/>
                  <a:gd name="connsiteY2" fmla="*/ 1 h 3597661"/>
                  <a:gd name="connsiteX0" fmla="*/ 0 w 2008126"/>
                  <a:gd name="connsiteY0" fmla="*/ 1914913 h 1914914"/>
                  <a:gd name="connsiteX1" fmla="*/ 2008126 w 2008126"/>
                  <a:gd name="connsiteY1" fmla="*/ -1 h 1914914"/>
                  <a:gd name="connsiteX0" fmla="*/ 0 w 2008126"/>
                  <a:gd name="connsiteY0" fmla="*/ 1914915 h 1914914"/>
                  <a:gd name="connsiteX1" fmla="*/ 2008126 w 2008126"/>
                  <a:gd name="connsiteY1" fmla="*/ 1 h 1914914"/>
                  <a:gd name="connsiteX0" fmla="*/ 0 w 2008126"/>
                  <a:gd name="connsiteY0" fmla="*/ 1914913 h 1914914"/>
                  <a:gd name="connsiteX1" fmla="*/ 2008126 w 2008126"/>
                  <a:gd name="connsiteY1" fmla="*/ -1 h 1914914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514110"/>
                  <a:gd name="connsiteY0" fmla="*/ 118104 h 118104"/>
                  <a:gd name="connsiteX1" fmla="*/ 2514110 w 2514110"/>
                  <a:gd name="connsiteY1" fmla="*/ 78624 h 118104"/>
                  <a:gd name="connsiteX0" fmla="*/ 0 w 2514110"/>
                  <a:gd name="connsiteY0" fmla="*/ 152283 h 152283"/>
                  <a:gd name="connsiteX1" fmla="*/ 2514110 w 2514110"/>
                  <a:gd name="connsiteY1" fmla="*/ 112803 h 152283"/>
                  <a:gd name="connsiteX0" fmla="*/ 0 w 2514110"/>
                  <a:gd name="connsiteY0" fmla="*/ 94945 h 94945"/>
                  <a:gd name="connsiteX1" fmla="*/ 2514110 w 2514110"/>
                  <a:gd name="connsiteY1" fmla="*/ 55465 h 94945"/>
                  <a:gd name="connsiteX0" fmla="*/ 0 w 2514110"/>
                  <a:gd name="connsiteY0" fmla="*/ 134229 h 134229"/>
                  <a:gd name="connsiteX1" fmla="*/ 2514110 w 2514110"/>
                  <a:gd name="connsiteY1" fmla="*/ 94749 h 134229"/>
                  <a:gd name="connsiteX0" fmla="*/ 0 w 2988471"/>
                  <a:gd name="connsiteY0" fmla="*/ 14708 h 1001781"/>
                  <a:gd name="connsiteX1" fmla="*/ 2988471 w 2988471"/>
                  <a:gd name="connsiteY1" fmla="*/ 1001781 h 1001781"/>
                  <a:gd name="connsiteX0" fmla="*/ 0 w 2972659"/>
                  <a:gd name="connsiteY0" fmla="*/ 14445 h 1021260"/>
                  <a:gd name="connsiteX1" fmla="*/ 2972659 w 2972659"/>
                  <a:gd name="connsiteY1" fmla="*/ 1021260 h 1021260"/>
                  <a:gd name="connsiteX0" fmla="*/ 0 w 2972659"/>
                  <a:gd name="connsiteY0" fmla="*/ 18077 h 1024892"/>
                  <a:gd name="connsiteX1" fmla="*/ 2972659 w 2972659"/>
                  <a:gd name="connsiteY1" fmla="*/ 1024892 h 1024892"/>
                  <a:gd name="connsiteX0" fmla="*/ 0 w 2972659"/>
                  <a:gd name="connsiteY0" fmla="*/ 23598 h 1030413"/>
                  <a:gd name="connsiteX1" fmla="*/ 2972659 w 2972659"/>
                  <a:gd name="connsiteY1" fmla="*/ 1030413 h 1030413"/>
                  <a:gd name="connsiteX0" fmla="*/ 0 w 2972659"/>
                  <a:gd name="connsiteY0" fmla="*/ 882 h 1007697"/>
                  <a:gd name="connsiteX1" fmla="*/ 2972659 w 2972659"/>
                  <a:gd name="connsiteY1" fmla="*/ 1007697 h 100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72659" h="1007697">
                    <a:moveTo>
                      <a:pt x="0" y="882"/>
                    </a:moveTo>
                    <a:cubicBezTo>
                      <a:pt x="667638" y="-26221"/>
                      <a:pt x="2440735" y="577784"/>
                      <a:pt x="2972659" y="1007697"/>
                    </a:cubicBezTo>
                  </a:path>
                </a:pathLst>
              </a:custGeom>
              <a:ln w="38100" cmpd="sng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388" tIns="45695" rIns="91388" bIns="45695" rtlCol="0" anchor="ctr"/>
              <a:lstStyle/>
              <a:p>
                <a:pPr algn="ctr" defTabSz="913942"/>
                <a:endParaRPr lang="en-US" sz="1800" b="1" kern="0" dirty="0">
                  <a:solidFill>
                    <a:srgbClr val="5F5F5F"/>
                  </a:solidFill>
                  <a:latin typeface="Calibri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 rot="21288743" flipH="1">
                <a:off x="3415978" y="2903437"/>
                <a:ext cx="1785932" cy="562247"/>
              </a:xfrm>
              <a:custGeom>
                <a:avLst/>
                <a:gdLst>
                  <a:gd name="connsiteX0" fmla="*/ 0 w 8651631"/>
                  <a:gd name="connsiteY0" fmla="*/ 2743200 h 3107634"/>
                  <a:gd name="connsiteX1" fmla="*/ 5303520 w 8651631"/>
                  <a:gd name="connsiteY1" fmla="*/ 2869809 h 3107634"/>
                  <a:gd name="connsiteX2" fmla="*/ 8651631 w 8651631"/>
                  <a:gd name="connsiteY2" fmla="*/ 0 h 3107634"/>
                  <a:gd name="connsiteX0" fmla="*/ 0 w 8516937"/>
                  <a:gd name="connsiteY0" fmla="*/ 3661833 h 3750281"/>
                  <a:gd name="connsiteX1" fmla="*/ 5168826 w 8516937"/>
                  <a:gd name="connsiteY1" fmla="*/ 2869809 h 3750281"/>
                  <a:gd name="connsiteX2" fmla="*/ 8516937 w 8516937"/>
                  <a:gd name="connsiteY2" fmla="*/ 0 h 3750281"/>
                  <a:gd name="connsiteX0" fmla="*/ 0 w 8516937"/>
                  <a:gd name="connsiteY0" fmla="*/ 3661833 h 3752979"/>
                  <a:gd name="connsiteX1" fmla="*/ 5168826 w 8516937"/>
                  <a:gd name="connsiteY1" fmla="*/ 2869809 h 3752979"/>
                  <a:gd name="connsiteX2" fmla="*/ 8516937 w 8516937"/>
                  <a:gd name="connsiteY2" fmla="*/ 0 h 3752979"/>
                  <a:gd name="connsiteX0" fmla="*/ 0 w 8516937"/>
                  <a:gd name="connsiteY0" fmla="*/ 3661833 h 3687454"/>
                  <a:gd name="connsiteX1" fmla="*/ 4591565 w 8516937"/>
                  <a:gd name="connsiteY1" fmla="*/ 1032541 h 3687454"/>
                  <a:gd name="connsiteX2" fmla="*/ 8516937 w 8516937"/>
                  <a:gd name="connsiteY2" fmla="*/ 0 h 3687454"/>
                  <a:gd name="connsiteX0" fmla="*/ 0 w 8516937"/>
                  <a:gd name="connsiteY0" fmla="*/ 3664863 h 3690485"/>
                  <a:gd name="connsiteX1" fmla="*/ 4591565 w 8516937"/>
                  <a:gd name="connsiteY1" fmla="*/ 1035571 h 3690485"/>
                  <a:gd name="connsiteX2" fmla="*/ 8516937 w 8516937"/>
                  <a:gd name="connsiteY2" fmla="*/ 3030 h 3690485"/>
                  <a:gd name="connsiteX0" fmla="*/ 0 w 8516937"/>
                  <a:gd name="connsiteY0" fmla="*/ 3664863 h 3664863"/>
                  <a:gd name="connsiteX1" fmla="*/ 4591565 w 8516937"/>
                  <a:gd name="connsiteY1" fmla="*/ 1035571 h 3664863"/>
                  <a:gd name="connsiteX2" fmla="*/ 8516937 w 8516937"/>
                  <a:gd name="connsiteY2" fmla="*/ 3030 h 3664863"/>
                  <a:gd name="connsiteX0" fmla="*/ 0 w 8516937"/>
                  <a:gd name="connsiteY0" fmla="*/ 3666561 h 3666561"/>
                  <a:gd name="connsiteX1" fmla="*/ 4014304 w 8516937"/>
                  <a:gd name="connsiteY1" fmla="*/ 858646 h 3666561"/>
                  <a:gd name="connsiteX2" fmla="*/ 8516937 w 8516937"/>
                  <a:gd name="connsiteY2" fmla="*/ 4728 h 3666561"/>
                  <a:gd name="connsiteX0" fmla="*/ 0 w 8516937"/>
                  <a:gd name="connsiteY0" fmla="*/ 3670448 h 3670448"/>
                  <a:gd name="connsiteX1" fmla="*/ 3821883 w 8516937"/>
                  <a:gd name="connsiteY1" fmla="*/ 709428 h 3670448"/>
                  <a:gd name="connsiteX2" fmla="*/ 8516937 w 8516937"/>
                  <a:gd name="connsiteY2" fmla="*/ 8615 h 3670448"/>
                  <a:gd name="connsiteX0" fmla="*/ 0 w 8420727"/>
                  <a:gd name="connsiteY0" fmla="*/ 3744261 h 3744261"/>
                  <a:gd name="connsiteX1" fmla="*/ 3821883 w 8420727"/>
                  <a:gd name="connsiteY1" fmla="*/ 783241 h 3744261"/>
                  <a:gd name="connsiteX2" fmla="*/ 8420727 w 8420727"/>
                  <a:gd name="connsiteY2" fmla="*/ 5875 h 3744261"/>
                  <a:gd name="connsiteX0" fmla="*/ 0 w 10595998"/>
                  <a:gd name="connsiteY0" fmla="*/ 3312813 h 3312813"/>
                  <a:gd name="connsiteX1" fmla="*/ 3821883 w 10595998"/>
                  <a:gd name="connsiteY1" fmla="*/ 351793 h 3312813"/>
                  <a:gd name="connsiteX2" fmla="*/ 10595998 w 10595998"/>
                  <a:gd name="connsiteY2" fmla="*/ 158024 h 3312813"/>
                  <a:gd name="connsiteX0" fmla="*/ 0 w 10595998"/>
                  <a:gd name="connsiteY0" fmla="*/ 3436320 h 3436320"/>
                  <a:gd name="connsiteX1" fmla="*/ 3821883 w 10595998"/>
                  <a:gd name="connsiteY1" fmla="*/ 475300 h 3436320"/>
                  <a:gd name="connsiteX2" fmla="*/ 10595998 w 10595998"/>
                  <a:gd name="connsiteY2" fmla="*/ 281531 h 3436320"/>
                  <a:gd name="connsiteX0" fmla="*/ 0 w 10595998"/>
                  <a:gd name="connsiteY0" fmla="*/ 3436320 h 3436320"/>
                  <a:gd name="connsiteX1" fmla="*/ 3821883 w 10595998"/>
                  <a:gd name="connsiteY1" fmla="*/ 475300 h 3436320"/>
                  <a:gd name="connsiteX2" fmla="*/ 10595998 w 10595998"/>
                  <a:gd name="connsiteY2" fmla="*/ 281531 h 3436320"/>
                  <a:gd name="connsiteX0" fmla="*/ 0 w 10595998"/>
                  <a:gd name="connsiteY0" fmla="*/ 3413632 h 3413632"/>
                  <a:gd name="connsiteX1" fmla="*/ 3821883 w 10595998"/>
                  <a:gd name="connsiteY1" fmla="*/ 452612 h 3413632"/>
                  <a:gd name="connsiteX2" fmla="*/ 10595998 w 10595998"/>
                  <a:gd name="connsiteY2" fmla="*/ 258843 h 3413632"/>
                  <a:gd name="connsiteX0" fmla="*/ 0 w 10595998"/>
                  <a:gd name="connsiteY0" fmla="*/ 3561023 h 3561023"/>
                  <a:gd name="connsiteX1" fmla="*/ 3869430 w 10595998"/>
                  <a:gd name="connsiteY1" fmla="*/ 319428 h 3561023"/>
                  <a:gd name="connsiteX2" fmla="*/ 10595998 w 10595998"/>
                  <a:gd name="connsiteY2" fmla="*/ 406234 h 3561023"/>
                  <a:gd name="connsiteX0" fmla="*/ 0 w 10595998"/>
                  <a:gd name="connsiteY0" fmla="*/ 3561023 h 3561023"/>
                  <a:gd name="connsiteX1" fmla="*/ 3869430 w 10595998"/>
                  <a:gd name="connsiteY1" fmla="*/ 319428 h 3561023"/>
                  <a:gd name="connsiteX2" fmla="*/ 10595998 w 10595998"/>
                  <a:gd name="connsiteY2" fmla="*/ 406234 h 3561023"/>
                  <a:gd name="connsiteX0" fmla="*/ 0 w 10595998"/>
                  <a:gd name="connsiteY0" fmla="*/ 3513691 h 3513691"/>
                  <a:gd name="connsiteX1" fmla="*/ 4012071 w 10595998"/>
                  <a:gd name="connsiteY1" fmla="*/ 350657 h 3513691"/>
                  <a:gd name="connsiteX2" fmla="*/ 10595998 w 10595998"/>
                  <a:gd name="connsiteY2" fmla="*/ 358902 h 3513691"/>
                  <a:gd name="connsiteX0" fmla="*/ 0 w 10595998"/>
                  <a:gd name="connsiteY0" fmla="*/ 3477559 h 3477559"/>
                  <a:gd name="connsiteX1" fmla="*/ 4012071 w 10595998"/>
                  <a:gd name="connsiteY1" fmla="*/ 314525 h 3477559"/>
                  <a:gd name="connsiteX2" fmla="*/ 10595998 w 10595998"/>
                  <a:gd name="connsiteY2" fmla="*/ 322770 h 3477559"/>
                  <a:gd name="connsiteX0" fmla="*/ 0 w 10595998"/>
                  <a:gd name="connsiteY0" fmla="*/ 3509451 h 3509451"/>
                  <a:gd name="connsiteX1" fmla="*/ 4273579 w 10595998"/>
                  <a:gd name="connsiteY1" fmla="*/ 290302 h 3509451"/>
                  <a:gd name="connsiteX2" fmla="*/ 10595998 w 10595998"/>
                  <a:gd name="connsiteY2" fmla="*/ 354662 h 3509451"/>
                  <a:gd name="connsiteX0" fmla="*/ 0 w 10595998"/>
                  <a:gd name="connsiteY0" fmla="*/ 3509451 h 3509451"/>
                  <a:gd name="connsiteX1" fmla="*/ 4273579 w 10595998"/>
                  <a:gd name="connsiteY1" fmla="*/ 290302 h 3509451"/>
                  <a:gd name="connsiteX2" fmla="*/ 10595998 w 10595998"/>
                  <a:gd name="connsiteY2" fmla="*/ 354662 h 3509451"/>
                  <a:gd name="connsiteX0" fmla="*/ 0 w 10473857"/>
                  <a:gd name="connsiteY0" fmla="*/ 4016443 h 4016443"/>
                  <a:gd name="connsiteX1" fmla="*/ 4273579 w 10473857"/>
                  <a:gd name="connsiteY1" fmla="*/ 797294 h 4016443"/>
                  <a:gd name="connsiteX2" fmla="*/ 10473857 w 10473857"/>
                  <a:gd name="connsiteY2" fmla="*/ 151394 h 4016443"/>
                  <a:gd name="connsiteX0" fmla="*/ 0 w 10473857"/>
                  <a:gd name="connsiteY0" fmla="*/ 4044474 h 4044474"/>
                  <a:gd name="connsiteX1" fmla="*/ 4517862 w 10473857"/>
                  <a:gd name="connsiteY1" fmla="*/ 693184 h 4044474"/>
                  <a:gd name="connsiteX2" fmla="*/ 10473857 w 10473857"/>
                  <a:gd name="connsiteY2" fmla="*/ 179425 h 4044474"/>
                  <a:gd name="connsiteX0" fmla="*/ 0 w 10473857"/>
                  <a:gd name="connsiteY0" fmla="*/ 4044476 h 4044476"/>
                  <a:gd name="connsiteX1" fmla="*/ 4517862 w 10473857"/>
                  <a:gd name="connsiteY1" fmla="*/ 693186 h 4044476"/>
                  <a:gd name="connsiteX2" fmla="*/ 10473857 w 10473857"/>
                  <a:gd name="connsiteY2" fmla="*/ 179427 h 4044476"/>
                  <a:gd name="connsiteX0" fmla="*/ 0 w 10473857"/>
                  <a:gd name="connsiteY0" fmla="*/ 4061706 h 4061706"/>
                  <a:gd name="connsiteX1" fmla="*/ 4627789 w 10473857"/>
                  <a:gd name="connsiteY1" fmla="*/ 644345 h 4061706"/>
                  <a:gd name="connsiteX2" fmla="*/ 10473857 w 10473857"/>
                  <a:gd name="connsiteY2" fmla="*/ 196657 h 4061706"/>
                  <a:gd name="connsiteX0" fmla="*/ 0 w 10473857"/>
                  <a:gd name="connsiteY0" fmla="*/ 4047047 h 4047047"/>
                  <a:gd name="connsiteX1" fmla="*/ 4627789 w 10473857"/>
                  <a:gd name="connsiteY1" fmla="*/ 629686 h 4047047"/>
                  <a:gd name="connsiteX2" fmla="*/ 10473857 w 10473857"/>
                  <a:gd name="connsiteY2" fmla="*/ 181998 h 4047047"/>
                  <a:gd name="connsiteX0" fmla="*/ 0 w 10363173"/>
                  <a:gd name="connsiteY0" fmla="*/ 3849472 h 3849472"/>
                  <a:gd name="connsiteX1" fmla="*/ 4627789 w 10363173"/>
                  <a:gd name="connsiteY1" fmla="*/ 432111 h 3849472"/>
                  <a:gd name="connsiteX2" fmla="*/ 10363173 w 10363173"/>
                  <a:gd name="connsiteY2" fmla="*/ 276157 h 3849472"/>
                  <a:gd name="connsiteX0" fmla="*/ 0 w 10363173"/>
                  <a:gd name="connsiteY0" fmla="*/ 3896542 h 3896542"/>
                  <a:gd name="connsiteX1" fmla="*/ 4492509 w 10363173"/>
                  <a:gd name="connsiteY1" fmla="*/ 387054 h 3896542"/>
                  <a:gd name="connsiteX2" fmla="*/ 10363173 w 10363173"/>
                  <a:gd name="connsiteY2" fmla="*/ 323227 h 3896542"/>
                  <a:gd name="connsiteX0" fmla="*/ 0 w 10363173"/>
                  <a:gd name="connsiteY0" fmla="*/ 3842286 h 3842286"/>
                  <a:gd name="connsiteX1" fmla="*/ 4529404 w 10363173"/>
                  <a:gd name="connsiteY1" fmla="*/ 440279 h 3842286"/>
                  <a:gd name="connsiteX2" fmla="*/ 10363173 w 10363173"/>
                  <a:gd name="connsiteY2" fmla="*/ 268971 h 3842286"/>
                  <a:gd name="connsiteX0" fmla="*/ 0 w 10363173"/>
                  <a:gd name="connsiteY0" fmla="*/ 4363568 h 4363568"/>
                  <a:gd name="connsiteX1" fmla="*/ 3226415 w 10363173"/>
                  <a:gd name="connsiteY1" fmla="*/ 209389 h 4363568"/>
                  <a:gd name="connsiteX2" fmla="*/ 10363173 w 10363173"/>
                  <a:gd name="connsiteY2" fmla="*/ 790253 h 4363568"/>
                  <a:gd name="connsiteX0" fmla="*/ 2885 w 10366058"/>
                  <a:gd name="connsiteY0" fmla="*/ 4363570 h 4363570"/>
                  <a:gd name="connsiteX1" fmla="*/ 3229300 w 10366058"/>
                  <a:gd name="connsiteY1" fmla="*/ 209391 h 4363570"/>
                  <a:gd name="connsiteX2" fmla="*/ 10366058 w 10366058"/>
                  <a:gd name="connsiteY2" fmla="*/ 790255 h 4363570"/>
                  <a:gd name="connsiteX0" fmla="*/ 2885 w 10366058"/>
                  <a:gd name="connsiteY0" fmla="*/ 4508861 h 4508861"/>
                  <a:gd name="connsiteX1" fmla="*/ 3229300 w 10366058"/>
                  <a:gd name="connsiteY1" fmla="*/ 354682 h 4508861"/>
                  <a:gd name="connsiteX2" fmla="*/ 10366058 w 10366058"/>
                  <a:gd name="connsiteY2" fmla="*/ 935546 h 4508861"/>
                  <a:gd name="connsiteX0" fmla="*/ 2103 w 10365276"/>
                  <a:gd name="connsiteY0" fmla="*/ 4722732 h 4722732"/>
                  <a:gd name="connsiteX1" fmla="*/ 3844987 w 10365276"/>
                  <a:gd name="connsiteY1" fmla="*/ 271184 h 4722732"/>
                  <a:gd name="connsiteX2" fmla="*/ 10365276 w 10365276"/>
                  <a:gd name="connsiteY2" fmla="*/ 1149417 h 4722732"/>
                  <a:gd name="connsiteX0" fmla="*/ 3080 w 10366253"/>
                  <a:gd name="connsiteY0" fmla="*/ 4854537 h 4854537"/>
                  <a:gd name="connsiteX1" fmla="*/ 3845964 w 10366253"/>
                  <a:gd name="connsiteY1" fmla="*/ 402989 h 4854537"/>
                  <a:gd name="connsiteX2" fmla="*/ 10366253 w 10366253"/>
                  <a:gd name="connsiteY2" fmla="*/ 1281222 h 4854537"/>
                  <a:gd name="connsiteX0" fmla="*/ 1870 w 10701299"/>
                  <a:gd name="connsiteY0" fmla="*/ 4553684 h 4553684"/>
                  <a:gd name="connsiteX1" fmla="*/ 4181010 w 10701299"/>
                  <a:gd name="connsiteY1" fmla="*/ 259567 h 4553684"/>
                  <a:gd name="connsiteX2" fmla="*/ 10701299 w 10701299"/>
                  <a:gd name="connsiteY2" fmla="*/ 1137800 h 4553684"/>
                  <a:gd name="connsiteX0" fmla="*/ 0 w 10699429"/>
                  <a:gd name="connsiteY0" fmla="*/ 4553684 h 4553684"/>
                  <a:gd name="connsiteX1" fmla="*/ 4179140 w 10699429"/>
                  <a:gd name="connsiteY1" fmla="*/ 259567 h 4553684"/>
                  <a:gd name="connsiteX2" fmla="*/ 10699429 w 10699429"/>
                  <a:gd name="connsiteY2" fmla="*/ 1137800 h 4553684"/>
                  <a:gd name="connsiteX0" fmla="*/ 0 w 10881568"/>
                  <a:gd name="connsiteY0" fmla="*/ 4628816 h 4628816"/>
                  <a:gd name="connsiteX1" fmla="*/ 4361279 w 10881568"/>
                  <a:gd name="connsiteY1" fmla="*/ 264729 h 4628816"/>
                  <a:gd name="connsiteX2" fmla="*/ 10881568 w 10881568"/>
                  <a:gd name="connsiteY2" fmla="*/ 1142962 h 4628816"/>
                  <a:gd name="connsiteX0" fmla="*/ 0 w 10881568"/>
                  <a:gd name="connsiteY0" fmla="*/ 4628818 h 4628818"/>
                  <a:gd name="connsiteX1" fmla="*/ 4361279 w 10881568"/>
                  <a:gd name="connsiteY1" fmla="*/ 264731 h 4628818"/>
                  <a:gd name="connsiteX2" fmla="*/ 10881568 w 10881568"/>
                  <a:gd name="connsiteY2" fmla="*/ 1142964 h 4628818"/>
                  <a:gd name="connsiteX0" fmla="*/ 0 w 10881568"/>
                  <a:gd name="connsiteY0" fmla="*/ 4628818 h 4628818"/>
                  <a:gd name="connsiteX1" fmla="*/ 2772487 w 10881568"/>
                  <a:gd name="connsiteY1" fmla="*/ 1031158 h 4628818"/>
                  <a:gd name="connsiteX2" fmla="*/ 4361279 w 10881568"/>
                  <a:gd name="connsiteY2" fmla="*/ 264731 h 4628818"/>
                  <a:gd name="connsiteX3" fmla="*/ 10881568 w 10881568"/>
                  <a:gd name="connsiteY3" fmla="*/ 1142964 h 4628818"/>
                  <a:gd name="connsiteX0" fmla="*/ 0 w 10881568"/>
                  <a:gd name="connsiteY0" fmla="*/ 4628818 h 4628818"/>
                  <a:gd name="connsiteX1" fmla="*/ 1033165 w 10881568"/>
                  <a:gd name="connsiteY1" fmla="*/ 3242193 h 4628818"/>
                  <a:gd name="connsiteX2" fmla="*/ 2772487 w 10881568"/>
                  <a:gd name="connsiteY2" fmla="*/ 1031158 h 4628818"/>
                  <a:gd name="connsiteX3" fmla="*/ 4361279 w 10881568"/>
                  <a:gd name="connsiteY3" fmla="*/ 264731 h 4628818"/>
                  <a:gd name="connsiteX4" fmla="*/ 10881568 w 10881568"/>
                  <a:gd name="connsiteY4" fmla="*/ 1142964 h 4628818"/>
                  <a:gd name="connsiteX0" fmla="*/ 0 w 10881568"/>
                  <a:gd name="connsiteY0" fmla="*/ 4628818 h 4628818"/>
                  <a:gd name="connsiteX1" fmla="*/ 764361 w 10881568"/>
                  <a:gd name="connsiteY1" fmla="*/ 2946072 h 4628818"/>
                  <a:gd name="connsiteX2" fmla="*/ 2772487 w 10881568"/>
                  <a:gd name="connsiteY2" fmla="*/ 1031158 h 4628818"/>
                  <a:gd name="connsiteX3" fmla="*/ 4361279 w 10881568"/>
                  <a:gd name="connsiteY3" fmla="*/ 264731 h 4628818"/>
                  <a:gd name="connsiteX4" fmla="*/ 10881568 w 10881568"/>
                  <a:gd name="connsiteY4" fmla="*/ 1142964 h 4628818"/>
                  <a:gd name="connsiteX0" fmla="*/ 0 w 10881568"/>
                  <a:gd name="connsiteY0" fmla="*/ 3711096 h 3711096"/>
                  <a:gd name="connsiteX1" fmla="*/ 764361 w 10881568"/>
                  <a:gd name="connsiteY1" fmla="*/ 2028350 h 3711096"/>
                  <a:gd name="connsiteX2" fmla="*/ 2772487 w 10881568"/>
                  <a:gd name="connsiteY2" fmla="*/ 113436 h 3711096"/>
                  <a:gd name="connsiteX3" fmla="*/ 10881568 w 10881568"/>
                  <a:gd name="connsiteY3" fmla="*/ 225242 h 3711096"/>
                  <a:gd name="connsiteX0" fmla="*/ 0 w 2772487"/>
                  <a:gd name="connsiteY0" fmla="*/ 3597661 h 3597661"/>
                  <a:gd name="connsiteX1" fmla="*/ 764361 w 2772487"/>
                  <a:gd name="connsiteY1" fmla="*/ 1914915 h 3597661"/>
                  <a:gd name="connsiteX2" fmla="*/ 2772487 w 2772487"/>
                  <a:gd name="connsiteY2" fmla="*/ 1 h 3597661"/>
                  <a:gd name="connsiteX0" fmla="*/ 0 w 2008126"/>
                  <a:gd name="connsiteY0" fmla="*/ 1914913 h 1914914"/>
                  <a:gd name="connsiteX1" fmla="*/ 2008126 w 2008126"/>
                  <a:gd name="connsiteY1" fmla="*/ -1 h 1914914"/>
                  <a:gd name="connsiteX0" fmla="*/ 0 w 2008126"/>
                  <a:gd name="connsiteY0" fmla="*/ 1914915 h 1914914"/>
                  <a:gd name="connsiteX1" fmla="*/ 2008126 w 2008126"/>
                  <a:gd name="connsiteY1" fmla="*/ 1 h 1914914"/>
                  <a:gd name="connsiteX0" fmla="*/ 0 w 2008126"/>
                  <a:gd name="connsiteY0" fmla="*/ 1914913 h 1914914"/>
                  <a:gd name="connsiteX1" fmla="*/ 2008126 w 2008126"/>
                  <a:gd name="connsiteY1" fmla="*/ -1 h 1914914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514110"/>
                  <a:gd name="connsiteY0" fmla="*/ 118104 h 118104"/>
                  <a:gd name="connsiteX1" fmla="*/ 2514110 w 2514110"/>
                  <a:gd name="connsiteY1" fmla="*/ 78624 h 118104"/>
                  <a:gd name="connsiteX0" fmla="*/ 0 w 2514110"/>
                  <a:gd name="connsiteY0" fmla="*/ 152283 h 152283"/>
                  <a:gd name="connsiteX1" fmla="*/ 2514110 w 2514110"/>
                  <a:gd name="connsiteY1" fmla="*/ 112803 h 152283"/>
                  <a:gd name="connsiteX0" fmla="*/ 0 w 2514110"/>
                  <a:gd name="connsiteY0" fmla="*/ 94945 h 94945"/>
                  <a:gd name="connsiteX1" fmla="*/ 2514110 w 2514110"/>
                  <a:gd name="connsiteY1" fmla="*/ 55465 h 94945"/>
                  <a:gd name="connsiteX0" fmla="*/ 0 w 2514110"/>
                  <a:gd name="connsiteY0" fmla="*/ 134229 h 134229"/>
                  <a:gd name="connsiteX1" fmla="*/ 2514110 w 2514110"/>
                  <a:gd name="connsiteY1" fmla="*/ 94749 h 134229"/>
                  <a:gd name="connsiteX0" fmla="*/ 0 w 2988471"/>
                  <a:gd name="connsiteY0" fmla="*/ 14708 h 1001781"/>
                  <a:gd name="connsiteX1" fmla="*/ 2988471 w 2988471"/>
                  <a:gd name="connsiteY1" fmla="*/ 1001781 h 1001781"/>
                  <a:gd name="connsiteX0" fmla="*/ 0 w 2972659"/>
                  <a:gd name="connsiteY0" fmla="*/ 14445 h 1021260"/>
                  <a:gd name="connsiteX1" fmla="*/ 2972659 w 2972659"/>
                  <a:gd name="connsiteY1" fmla="*/ 1021260 h 1021260"/>
                  <a:gd name="connsiteX0" fmla="*/ 0 w 2972659"/>
                  <a:gd name="connsiteY0" fmla="*/ 18077 h 1024892"/>
                  <a:gd name="connsiteX1" fmla="*/ 2972659 w 2972659"/>
                  <a:gd name="connsiteY1" fmla="*/ 1024892 h 1024892"/>
                  <a:gd name="connsiteX0" fmla="*/ 0 w 2972659"/>
                  <a:gd name="connsiteY0" fmla="*/ 23598 h 1030413"/>
                  <a:gd name="connsiteX1" fmla="*/ 2972659 w 2972659"/>
                  <a:gd name="connsiteY1" fmla="*/ 1030413 h 1030413"/>
                  <a:gd name="connsiteX0" fmla="*/ 0 w 2972659"/>
                  <a:gd name="connsiteY0" fmla="*/ 882 h 1007697"/>
                  <a:gd name="connsiteX1" fmla="*/ 2972659 w 2972659"/>
                  <a:gd name="connsiteY1" fmla="*/ 1007697 h 100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72659" h="1007697">
                    <a:moveTo>
                      <a:pt x="0" y="882"/>
                    </a:moveTo>
                    <a:cubicBezTo>
                      <a:pt x="667638" y="-26221"/>
                      <a:pt x="2440735" y="577784"/>
                      <a:pt x="2972659" y="1007697"/>
                    </a:cubicBezTo>
                  </a:path>
                </a:pathLst>
              </a:custGeom>
              <a:ln w="38100" cmpd="sng">
                <a:solidFill>
                  <a:schemeClr val="accent1"/>
                </a:solidFill>
                <a:prstDash val="dash"/>
                <a:miter lim="800000"/>
                <a:headEnd type="none" w="lg" len="med"/>
                <a:tailEnd type="triangl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388" tIns="45695" rIns="91388" bIns="45695" rtlCol="0" anchor="ctr"/>
              <a:lstStyle/>
              <a:p>
                <a:pPr algn="ctr" defTabSz="913942"/>
                <a:endParaRPr lang="en-US" sz="1800" b="1" kern="0" dirty="0">
                  <a:solidFill>
                    <a:srgbClr val="5F5F5F"/>
                  </a:solidFill>
                  <a:latin typeface="Calibri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3642122" y="4647926"/>
              <a:ext cx="4212872" cy="617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85000"/>
                </a:lnSpc>
              </a:pPr>
              <a:r>
                <a:rPr lang="en-US" altLang="en-US" sz="2000" kern="0" spc="75" dirty="0" smtClean="0">
                  <a:solidFill>
                    <a:schemeClr val="accent1"/>
                  </a:solidFill>
                </a:rPr>
                <a:t>Move and Improve</a:t>
              </a:r>
            </a:p>
            <a:p>
              <a:pPr algn="ctr" defTabSz="685800">
                <a:lnSpc>
                  <a:spcPct val="85000"/>
                </a:lnSpc>
              </a:pPr>
              <a:r>
                <a:rPr lang="en-US" altLang="en-US" sz="2000" kern="0" spc="75" dirty="0" smtClean="0">
                  <a:solidFill>
                    <a:schemeClr val="accent1"/>
                  </a:solidFill>
                </a:rPr>
                <a:t>with Oracle Cloud Platform</a:t>
              </a:r>
              <a:endParaRPr lang="en-US" altLang="en-US" sz="2000" kern="0" spc="75" dirty="0">
                <a:solidFill>
                  <a:schemeClr val="accent1"/>
                </a:solidFill>
              </a:endParaRPr>
            </a:p>
          </p:txBody>
        </p:sp>
        <p:pic>
          <p:nvPicPr>
            <p:cNvPr id="28" name="Picture 27" descr="O_EBizSuite_clr.bmp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9336836" y="4126630"/>
              <a:ext cx="1408783" cy="703447"/>
            </a:xfrm>
            <a:prstGeom prst="roundRect">
              <a:avLst/>
            </a:prstGeom>
            <a:ln>
              <a:noFill/>
            </a:ln>
            <a:effectLst/>
          </p:spPr>
        </p:pic>
      </p:grpSp>
      <p:grpSp>
        <p:nvGrpSpPr>
          <p:cNvPr id="5" name="Group 33"/>
          <p:cNvGrpSpPr/>
          <p:nvPr/>
        </p:nvGrpSpPr>
        <p:grpSpPr>
          <a:xfrm>
            <a:off x="2289596" y="2324820"/>
            <a:ext cx="8441034" cy="1360294"/>
            <a:chOff x="2289596" y="2598902"/>
            <a:chExt cx="8441034" cy="1360294"/>
          </a:xfrm>
        </p:grpSpPr>
        <p:sp>
          <p:nvSpPr>
            <p:cNvPr id="8" name="Rectangle 7"/>
            <p:cNvSpPr/>
            <p:nvPr/>
          </p:nvSpPr>
          <p:spPr>
            <a:xfrm>
              <a:off x="3873022" y="2598902"/>
              <a:ext cx="353955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85000"/>
                </a:lnSpc>
              </a:pPr>
              <a:r>
                <a:rPr lang="en-US" altLang="en-US" sz="2000" kern="0" spc="75" dirty="0" smtClean="0">
                  <a:solidFill>
                    <a:schemeClr val="accent1"/>
                  </a:solidFill>
                </a:rPr>
                <a:t>Re-Implement </a:t>
              </a:r>
            </a:p>
            <a:p>
              <a:pPr algn="ctr" defTabSz="685800">
                <a:lnSpc>
                  <a:spcPct val="85000"/>
                </a:lnSpc>
              </a:pPr>
              <a:r>
                <a:rPr lang="en-US" altLang="en-US" sz="2000" kern="0" spc="75" dirty="0">
                  <a:solidFill>
                    <a:schemeClr val="accent1"/>
                  </a:solidFill>
                </a:rPr>
                <a:t>w</a:t>
              </a:r>
              <a:r>
                <a:rPr lang="en-US" altLang="en-US" sz="2000" kern="0" spc="75" dirty="0" smtClean="0">
                  <a:solidFill>
                    <a:schemeClr val="accent1"/>
                  </a:solidFill>
                </a:rPr>
                <a:t>ith Oracle SaaS Applications</a:t>
              </a:r>
              <a:endParaRPr lang="en-US" altLang="en-US" sz="2000" kern="0" spc="75" dirty="0">
                <a:solidFill>
                  <a:schemeClr val="accent1"/>
                </a:solidFill>
              </a:endParaRPr>
            </a:p>
          </p:txBody>
        </p:sp>
        <p:grpSp>
          <p:nvGrpSpPr>
            <p:cNvPr id="9" name="Group 21"/>
            <p:cNvGrpSpPr/>
            <p:nvPr/>
          </p:nvGrpSpPr>
          <p:grpSpPr>
            <a:xfrm>
              <a:off x="2289596" y="2920633"/>
              <a:ext cx="6858000" cy="587998"/>
              <a:chOff x="2809718" y="2380993"/>
              <a:chExt cx="6569389" cy="587998"/>
            </a:xfrm>
          </p:grpSpPr>
          <p:sp>
            <p:nvSpPr>
              <p:cNvPr id="16" name="Freeform 15"/>
              <p:cNvSpPr/>
              <p:nvPr/>
            </p:nvSpPr>
            <p:spPr>
              <a:xfrm rot="311257">
                <a:off x="7593175" y="2380993"/>
                <a:ext cx="1785932" cy="562247"/>
              </a:xfrm>
              <a:custGeom>
                <a:avLst/>
                <a:gdLst>
                  <a:gd name="connsiteX0" fmla="*/ 0 w 8651631"/>
                  <a:gd name="connsiteY0" fmla="*/ 2743200 h 3107634"/>
                  <a:gd name="connsiteX1" fmla="*/ 5303520 w 8651631"/>
                  <a:gd name="connsiteY1" fmla="*/ 2869809 h 3107634"/>
                  <a:gd name="connsiteX2" fmla="*/ 8651631 w 8651631"/>
                  <a:gd name="connsiteY2" fmla="*/ 0 h 3107634"/>
                  <a:gd name="connsiteX0" fmla="*/ 0 w 8516937"/>
                  <a:gd name="connsiteY0" fmla="*/ 3661833 h 3750281"/>
                  <a:gd name="connsiteX1" fmla="*/ 5168826 w 8516937"/>
                  <a:gd name="connsiteY1" fmla="*/ 2869809 h 3750281"/>
                  <a:gd name="connsiteX2" fmla="*/ 8516937 w 8516937"/>
                  <a:gd name="connsiteY2" fmla="*/ 0 h 3750281"/>
                  <a:gd name="connsiteX0" fmla="*/ 0 w 8516937"/>
                  <a:gd name="connsiteY0" fmla="*/ 3661833 h 3752979"/>
                  <a:gd name="connsiteX1" fmla="*/ 5168826 w 8516937"/>
                  <a:gd name="connsiteY1" fmla="*/ 2869809 h 3752979"/>
                  <a:gd name="connsiteX2" fmla="*/ 8516937 w 8516937"/>
                  <a:gd name="connsiteY2" fmla="*/ 0 h 3752979"/>
                  <a:gd name="connsiteX0" fmla="*/ 0 w 8516937"/>
                  <a:gd name="connsiteY0" fmla="*/ 3661833 h 3687454"/>
                  <a:gd name="connsiteX1" fmla="*/ 4591565 w 8516937"/>
                  <a:gd name="connsiteY1" fmla="*/ 1032541 h 3687454"/>
                  <a:gd name="connsiteX2" fmla="*/ 8516937 w 8516937"/>
                  <a:gd name="connsiteY2" fmla="*/ 0 h 3687454"/>
                  <a:gd name="connsiteX0" fmla="*/ 0 w 8516937"/>
                  <a:gd name="connsiteY0" fmla="*/ 3664863 h 3690485"/>
                  <a:gd name="connsiteX1" fmla="*/ 4591565 w 8516937"/>
                  <a:gd name="connsiteY1" fmla="*/ 1035571 h 3690485"/>
                  <a:gd name="connsiteX2" fmla="*/ 8516937 w 8516937"/>
                  <a:gd name="connsiteY2" fmla="*/ 3030 h 3690485"/>
                  <a:gd name="connsiteX0" fmla="*/ 0 w 8516937"/>
                  <a:gd name="connsiteY0" fmla="*/ 3664863 h 3664863"/>
                  <a:gd name="connsiteX1" fmla="*/ 4591565 w 8516937"/>
                  <a:gd name="connsiteY1" fmla="*/ 1035571 h 3664863"/>
                  <a:gd name="connsiteX2" fmla="*/ 8516937 w 8516937"/>
                  <a:gd name="connsiteY2" fmla="*/ 3030 h 3664863"/>
                  <a:gd name="connsiteX0" fmla="*/ 0 w 8516937"/>
                  <a:gd name="connsiteY0" fmla="*/ 3666561 h 3666561"/>
                  <a:gd name="connsiteX1" fmla="*/ 4014304 w 8516937"/>
                  <a:gd name="connsiteY1" fmla="*/ 858646 h 3666561"/>
                  <a:gd name="connsiteX2" fmla="*/ 8516937 w 8516937"/>
                  <a:gd name="connsiteY2" fmla="*/ 4728 h 3666561"/>
                  <a:gd name="connsiteX0" fmla="*/ 0 w 8516937"/>
                  <a:gd name="connsiteY0" fmla="*/ 3670448 h 3670448"/>
                  <a:gd name="connsiteX1" fmla="*/ 3821883 w 8516937"/>
                  <a:gd name="connsiteY1" fmla="*/ 709428 h 3670448"/>
                  <a:gd name="connsiteX2" fmla="*/ 8516937 w 8516937"/>
                  <a:gd name="connsiteY2" fmla="*/ 8615 h 3670448"/>
                  <a:gd name="connsiteX0" fmla="*/ 0 w 8420727"/>
                  <a:gd name="connsiteY0" fmla="*/ 3744261 h 3744261"/>
                  <a:gd name="connsiteX1" fmla="*/ 3821883 w 8420727"/>
                  <a:gd name="connsiteY1" fmla="*/ 783241 h 3744261"/>
                  <a:gd name="connsiteX2" fmla="*/ 8420727 w 8420727"/>
                  <a:gd name="connsiteY2" fmla="*/ 5875 h 3744261"/>
                  <a:gd name="connsiteX0" fmla="*/ 0 w 10595998"/>
                  <a:gd name="connsiteY0" fmla="*/ 3312813 h 3312813"/>
                  <a:gd name="connsiteX1" fmla="*/ 3821883 w 10595998"/>
                  <a:gd name="connsiteY1" fmla="*/ 351793 h 3312813"/>
                  <a:gd name="connsiteX2" fmla="*/ 10595998 w 10595998"/>
                  <a:gd name="connsiteY2" fmla="*/ 158024 h 3312813"/>
                  <a:gd name="connsiteX0" fmla="*/ 0 w 10595998"/>
                  <a:gd name="connsiteY0" fmla="*/ 3436320 h 3436320"/>
                  <a:gd name="connsiteX1" fmla="*/ 3821883 w 10595998"/>
                  <a:gd name="connsiteY1" fmla="*/ 475300 h 3436320"/>
                  <a:gd name="connsiteX2" fmla="*/ 10595998 w 10595998"/>
                  <a:gd name="connsiteY2" fmla="*/ 281531 h 3436320"/>
                  <a:gd name="connsiteX0" fmla="*/ 0 w 10595998"/>
                  <a:gd name="connsiteY0" fmla="*/ 3436320 h 3436320"/>
                  <a:gd name="connsiteX1" fmla="*/ 3821883 w 10595998"/>
                  <a:gd name="connsiteY1" fmla="*/ 475300 h 3436320"/>
                  <a:gd name="connsiteX2" fmla="*/ 10595998 w 10595998"/>
                  <a:gd name="connsiteY2" fmla="*/ 281531 h 3436320"/>
                  <a:gd name="connsiteX0" fmla="*/ 0 w 10595998"/>
                  <a:gd name="connsiteY0" fmla="*/ 3413632 h 3413632"/>
                  <a:gd name="connsiteX1" fmla="*/ 3821883 w 10595998"/>
                  <a:gd name="connsiteY1" fmla="*/ 452612 h 3413632"/>
                  <a:gd name="connsiteX2" fmla="*/ 10595998 w 10595998"/>
                  <a:gd name="connsiteY2" fmla="*/ 258843 h 3413632"/>
                  <a:gd name="connsiteX0" fmla="*/ 0 w 10595998"/>
                  <a:gd name="connsiteY0" fmla="*/ 3561023 h 3561023"/>
                  <a:gd name="connsiteX1" fmla="*/ 3869430 w 10595998"/>
                  <a:gd name="connsiteY1" fmla="*/ 319428 h 3561023"/>
                  <a:gd name="connsiteX2" fmla="*/ 10595998 w 10595998"/>
                  <a:gd name="connsiteY2" fmla="*/ 406234 h 3561023"/>
                  <a:gd name="connsiteX0" fmla="*/ 0 w 10595998"/>
                  <a:gd name="connsiteY0" fmla="*/ 3561023 h 3561023"/>
                  <a:gd name="connsiteX1" fmla="*/ 3869430 w 10595998"/>
                  <a:gd name="connsiteY1" fmla="*/ 319428 h 3561023"/>
                  <a:gd name="connsiteX2" fmla="*/ 10595998 w 10595998"/>
                  <a:gd name="connsiteY2" fmla="*/ 406234 h 3561023"/>
                  <a:gd name="connsiteX0" fmla="*/ 0 w 10595998"/>
                  <a:gd name="connsiteY0" fmla="*/ 3513691 h 3513691"/>
                  <a:gd name="connsiteX1" fmla="*/ 4012071 w 10595998"/>
                  <a:gd name="connsiteY1" fmla="*/ 350657 h 3513691"/>
                  <a:gd name="connsiteX2" fmla="*/ 10595998 w 10595998"/>
                  <a:gd name="connsiteY2" fmla="*/ 358902 h 3513691"/>
                  <a:gd name="connsiteX0" fmla="*/ 0 w 10595998"/>
                  <a:gd name="connsiteY0" fmla="*/ 3477559 h 3477559"/>
                  <a:gd name="connsiteX1" fmla="*/ 4012071 w 10595998"/>
                  <a:gd name="connsiteY1" fmla="*/ 314525 h 3477559"/>
                  <a:gd name="connsiteX2" fmla="*/ 10595998 w 10595998"/>
                  <a:gd name="connsiteY2" fmla="*/ 322770 h 3477559"/>
                  <a:gd name="connsiteX0" fmla="*/ 0 w 10595998"/>
                  <a:gd name="connsiteY0" fmla="*/ 3509451 h 3509451"/>
                  <a:gd name="connsiteX1" fmla="*/ 4273579 w 10595998"/>
                  <a:gd name="connsiteY1" fmla="*/ 290302 h 3509451"/>
                  <a:gd name="connsiteX2" fmla="*/ 10595998 w 10595998"/>
                  <a:gd name="connsiteY2" fmla="*/ 354662 h 3509451"/>
                  <a:gd name="connsiteX0" fmla="*/ 0 w 10595998"/>
                  <a:gd name="connsiteY0" fmla="*/ 3509451 h 3509451"/>
                  <a:gd name="connsiteX1" fmla="*/ 4273579 w 10595998"/>
                  <a:gd name="connsiteY1" fmla="*/ 290302 h 3509451"/>
                  <a:gd name="connsiteX2" fmla="*/ 10595998 w 10595998"/>
                  <a:gd name="connsiteY2" fmla="*/ 354662 h 3509451"/>
                  <a:gd name="connsiteX0" fmla="*/ 0 w 10473857"/>
                  <a:gd name="connsiteY0" fmla="*/ 4016443 h 4016443"/>
                  <a:gd name="connsiteX1" fmla="*/ 4273579 w 10473857"/>
                  <a:gd name="connsiteY1" fmla="*/ 797294 h 4016443"/>
                  <a:gd name="connsiteX2" fmla="*/ 10473857 w 10473857"/>
                  <a:gd name="connsiteY2" fmla="*/ 151394 h 4016443"/>
                  <a:gd name="connsiteX0" fmla="*/ 0 w 10473857"/>
                  <a:gd name="connsiteY0" fmla="*/ 4044474 h 4044474"/>
                  <a:gd name="connsiteX1" fmla="*/ 4517862 w 10473857"/>
                  <a:gd name="connsiteY1" fmla="*/ 693184 h 4044474"/>
                  <a:gd name="connsiteX2" fmla="*/ 10473857 w 10473857"/>
                  <a:gd name="connsiteY2" fmla="*/ 179425 h 4044474"/>
                  <a:gd name="connsiteX0" fmla="*/ 0 w 10473857"/>
                  <a:gd name="connsiteY0" fmla="*/ 4044476 h 4044476"/>
                  <a:gd name="connsiteX1" fmla="*/ 4517862 w 10473857"/>
                  <a:gd name="connsiteY1" fmla="*/ 693186 h 4044476"/>
                  <a:gd name="connsiteX2" fmla="*/ 10473857 w 10473857"/>
                  <a:gd name="connsiteY2" fmla="*/ 179427 h 4044476"/>
                  <a:gd name="connsiteX0" fmla="*/ 0 w 10473857"/>
                  <a:gd name="connsiteY0" fmla="*/ 4061706 h 4061706"/>
                  <a:gd name="connsiteX1" fmla="*/ 4627789 w 10473857"/>
                  <a:gd name="connsiteY1" fmla="*/ 644345 h 4061706"/>
                  <a:gd name="connsiteX2" fmla="*/ 10473857 w 10473857"/>
                  <a:gd name="connsiteY2" fmla="*/ 196657 h 4061706"/>
                  <a:gd name="connsiteX0" fmla="*/ 0 w 10473857"/>
                  <a:gd name="connsiteY0" fmla="*/ 4047047 h 4047047"/>
                  <a:gd name="connsiteX1" fmla="*/ 4627789 w 10473857"/>
                  <a:gd name="connsiteY1" fmla="*/ 629686 h 4047047"/>
                  <a:gd name="connsiteX2" fmla="*/ 10473857 w 10473857"/>
                  <a:gd name="connsiteY2" fmla="*/ 181998 h 4047047"/>
                  <a:gd name="connsiteX0" fmla="*/ 0 w 10363173"/>
                  <a:gd name="connsiteY0" fmla="*/ 3849472 h 3849472"/>
                  <a:gd name="connsiteX1" fmla="*/ 4627789 w 10363173"/>
                  <a:gd name="connsiteY1" fmla="*/ 432111 h 3849472"/>
                  <a:gd name="connsiteX2" fmla="*/ 10363173 w 10363173"/>
                  <a:gd name="connsiteY2" fmla="*/ 276157 h 3849472"/>
                  <a:gd name="connsiteX0" fmla="*/ 0 w 10363173"/>
                  <a:gd name="connsiteY0" fmla="*/ 3896542 h 3896542"/>
                  <a:gd name="connsiteX1" fmla="*/ 4492509 w 10363173"/>
                  <a:gd name="connsiteY1" fmla="*/ 387054 h 3896542"/>
                  <a:gd name="connsiteX2" fmla="*/ 10363173 w 10363173"/>
                  <a:gd name="connsiteY2" fmla="*/ 323227 h 3896542"/>
                  <a:gd name="connsiteX0" fmla="*/ 0 w 10363173"/>
                  <a:gd name="connsiteY0" fmla="*/ 3842286 h 3842286"/>
                  <a:gd name="connsiteX1" fmla="*/ 4529404 w 10363173"/>
                  <a:gd name="connsiteY1" fmla="*/ 440279 h 3842286"/>
                  <a:gd name="connsiteX2" fmla="*/ 10363173 w 10363173"/>
                  <a:gd name="connsiteY2" fmla="*/ 268971 h 3842286"/>
                  <a:gd name="connsiteX0" fmla="*/ 0 w 10363173"/>
                  <a:gd name="connsiteY0" fmla="*/ 4363568 h 4363568"/>
                  <a:gd name="connsiteX1" fmla="*/ 3226415 w 10363173"/>
                  <a:gd name="connsiteY1" fmla="*/ 209389 h 4363568"/>
                  <a:gd name="connsiteX2" fmla="*/ 10363173 w 10363173"/>
                  <a:gd name="connsiteY2" fmla="*/ 790253 h 4363568"/>
                  <a:gd name="connsiteX0" fmla="*/ 2885 w 10366058"/>
                  <a:gd name="connsiteY0" fmla="*/ 4363570 h 4363570"/>
                  <a:gd name="connsiteX1" fmla="*/ 3229300 w 10366058"/>
                  <a:gd name="connsiteY1" fmla="*/ 209391 h 4363570"/>
                  <a:gd name="connsiteX2" fmla="*/ 10366058 w 10366058"/>
                  <a:gd name="connsiteY2" fmla="*/ 790255 h 4363570"/>
                  <a:gd name="connsiteX0" fmla="*/ 2885 w 10366058"/>
                  <a:gd name="connsiteY0" fmla="*/ 4508861 h 4508861"/>
                  <a:gd name="connsiteX1" fmla="*/ 3229300 w 10366058"/>
                  <a:gd name="connsiteY1" fmla="*/ 354682 h 4508861"/>
                  <a:gd name="connsiteX2" fmla="*/ 10366058 w 10366058"/>
                  <a:gd name="connsiteY2" fmla="*/ 935546 h 4508861"/>
                  <a:gd name="connsiteX0" fmla="*/ 2103 w 10365276"/>
                  <a:gd name="connsiteY0" fmla="*/ 4722732 h 4722732"/>
                  <a:gd name="connsiteX1" fmla="*/ 3844987 w 10365276"/>
                  <a:gd name="connsiteY1" fmla="*/ 271184 h 4722732"/>
                  <a:gd name="connsiteX2" fmla="*/ 10365276 w 10365276"/>
                  <a:gd name="connsiteY2" fmla="*/ 1149417 h 4722732"/>
                  <a:gd name="connsiteX0" fmla="*/ 3080 w 10366253"/>
                  <a:gd name="connsiteY0" fmla="*/ 4854537 h 4854537"/>
                  <a:gd name="connsiteX1" fmla="*/ 3845964 w 10366253"/>
                  <a:gd name="connsiteY1" fmla="*/ 402989 h 4854537"/>
                  <a:gd name="connsiteX2" fmla="*/ 10366253 w 10366253"/>
                  <a:gd name="connsiteY2" fmla="*/ 1281222 h 4854537"/>
                  <a:gd name="connsiteX0" fmla="*/ 1870 w 10701299"/>
                  <a:gd name="connsiteY0" fmla="*/ 4553684 h 4553684"/>
                  <a:gd name="connsiteX1" fmla="*/ 4181010 w 10701299"/>
                  <a:gd name="connsiteY1" fmla="*/ 259567 h 4553684"/>
                  <a:gd name="connsiteX2" fmla="*/ 10701299 w 10701299"/>
                  <a:gd name="connsiteY2" fmla="*/ 1137800 h 4553684"/>
                  <a:gd name="connsiteX0" fmla="*/ 0 w 10699429"/>
                  <a:gd name="connsiteY0" fmla="*/ 4553684 h 4553684"/>
                  <a:gd name="connsiteX1" fmla="*/ 4179140 w 10699429"/>
                  <a:gd name="connsiteY1" fmla="*/ 259567 h 4553684"/>
                  <a:gd name="connsiteX2" fmla="*/ 10699429 w 10699429"/>
                  <a:gd name="connsiteY2" fmla="*/ 1137800 h 4553684"/>
                  <a:gd name="connsiteX0" fmla="*/ 0 w 10881568"/>
                  <a:gd name="connsiteY0" fmla="*/ 4628816 h 4628816"/>
                  <a:gd name="connsiteX1" fmla="*/ 4361279 w 10881568"/>
                  <a:gd name="connsiteY1" fmla="*/ 264729 h 4628816"/>
                  <a:gd name="connsiteX2" fmla="*/ 10881568 w 10881568"/>
                  <a:gd name="connsiteY2" fmla="*/ 1142962 h 4628816"/>
                  <a:gd name="connsiteX0" fmla="*/ 0 w 10881568"/>
                  <a:gd name="connsiteY0" fmla="*/ 4628818 h 4628818"/>
                  <a:gd name="connsiteX1" fmla="*/ 4361279 w 10881568"/>
                  <a:gd name="connsiteY1" fmla="*/ 264731 h 4628818"/>
                  <a:gd name="connsiteX2" fmla="*/ 10881568 w 10881568"/>
                  <a:gd name="connsiteY2" fmla="*/ 1142964 h 4628818"/>
                  <a:gd name="connsiteX0" fmla="*/ 0 w 10881568"/>
                  <a:gd name="connsiteY0" fmla="*/ 4628818 h 4628818"/>
                  <a:gd name="connsiteX1" fmla="*/ 2772487 w 10881568"/>
                  <a:gd name="connsiteY1" fmla="*/ 1031158 h 4628818"/>
                  <a:gd name="connsiteX2" fmla="*/ 4361279 w 10881568"/>
                  <a:gd name="connsiteY2" fmla="*/ 264731 h 4628818"/>
                  <a:gd name="connsiteX3" fmla="*/ 10881568 w 10881568"/>
                  <a:gd name="connsiteY3" fmla="*/ 1142964 h 4628818"/>
                  <a:gd name="connsiteX0" fmla="*/ 0 w 10881568"/>
                  <a:gd name="connsiteY0" fmla="*/ 4628818 h 4628818"/>
                  <a:gd name="connsiteX1" fmla="*/ 1033165 w 10881568"/>
                  <a:gd name="connsiteY1" fmla="*/ 3242193 h 4628818"/>
                  <a:gd name="connsiteX2" fmla="*/ 2772487 w 10881568"/>
                  <a:gd name="connsiteY2" fmla="*/ 1031158 h 4628818"/>
                  <a:gd name="connsiteX3" fmla="*/ 4361279 w 10881568"/>
                  <a:gd name="connsiteY3" fmla="*/ 264731 h 4628818"/>
                  <a:gd name="connsiteX4" fmla="*/ 10881568 w 10881568"/>
                  <a:gd name="connsiteY4" fmla="*/ 1142964 h 4628818"/>
                  <a:gd name="connsiteX0" fmla="*/ 0 w 10881568"/>
                  <a:gd name="connsiteY0" fmla="*/ 4628818 h 4628818"/>
                  <a:gd name="connsiteX1" fmla="*/ 764361 w 10881568"/>
                  <a:gd name="connsiteY1" fmla="*/ 2946072 h 4628818"/>
                  <a:gd name="connsiteX2" fmla="*/ 2772487 w 10881568"/>
                  <a:gd name="connsiteY2" fmla="*/ 1031158 h 4628818"/>
                  <a:gd name="connsiteX3" fmla="*/ 4361279 w 10881568"/>
                  <a:gd name="connsiteY3" fmla="*/ 264731 h 4628818"/>
                  <a:gd name="connsiteX4" fmla="*/ 10881568 w 10881568"/>
                  <a:gd name="connsiteY4" fmla="*/ 1142964 h 4628818"/>
                  <a:gd name="connsiteX0" fmla="*/ 0 w 10881568"/>
                  <a:gd name="connsiteY0" fmla="*/ 3711096 h 3711096"/>
                  <a:gd name="connsiteX1" fmla="*/ 764361 w 10881568"/>
                  <a:gd name="connsiteY1" fmla="*/ 2028350 h 3711096"/>
                  <a:gd name="connsiteX2" fmla="*/ 2772487 w 10881568"/>
                  <a:gd name="connsiteY2" fmla="*/ 113436 h 3711096"/>
                  <a:gd name="connsiteX3" fmla="*/ 10881568 w 10881568"/>
                  <a:gd name="connsiteY3" fmla="*/ 225242 h 3711096"/>
                  <a:gd name="connsiteX0" fmla="*/ 0 w 2772487"/>
                  <a:gd name="connsiteY0" fmla="*/ 3597661 h 3597661"/>
                  <a:gd name="connsiteX1" fmla="*/ 764361 w 2772487"/>
                  <a:gd name="connsiteY1" fmla="*/ 1914915 h 3597661"/>
                  <a:gd name="connsiteX2" fmla="*/ 2772487 w 2772487"/>
                  <a:gd name="connsiteY2" fmla="*/ 1 h 3597661"/>
                  <a:gd name="connsiteX0" fmla="*/ 0 w 2008126"/>
                  <a:gd name="connsiteY0" fmla="*/ 1914913 h 1914914"/>
                  <a:gd name="connsiteX1" fmla="*/ 2008126 w 2008126"/>
                  <a:gd name="connsiteY1" fmla="*/ -1 h 1914914"/>
                  <a:gd name="connsiteX0" fmla="*/ 0 w 2008126"/>
                  <a:gd name="connsiteY0" fmla="*/ 1914915 h 1914914"/>
                  <a:gd name="connsiteX1" fmla="*/ 2008126 w 2008126"/>
                  <a:gd name="connsiteY1" fmla="*/ 1 h 1914914"/>
                  <a:gd name="connsiteX0" fmla="*/ 0 w 2008126"/>
                  <a:gd name="connsiteY0" fmla="*/ 1914913 h 1914914"/>
                  <a:gd name="connsiteX1" fmla="*/ 2008126 w 2008126"/>
                  <a:gd name="connsiteY1" fmla="*/ -1 h 1914914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514110"/>
                  <a:gd name="connsiteY0" fmla="*/ 118104 h 118104"/>
                  <a:gd name="connsiteX1" fmla="*/ 2514110 w 2514110"/>
                  <a:gd name="connsiteY1" fmla="*/ 78624 h 118104"/>
                  <a:gd name="connsiteX0" fmla="*/ 0 w 2514110"/>
                  <a:gd name="connsiteY0" fmla="*/ 152283 h 152283"/>
                  <a:gd name="connsiteX1" fmla="*/ 2514110 w 2514110"/>
                  <a:gd name="connsiteY1" fmla="*/ 112803 h 152283"/>
                  <a:gd name="connsiteX0" fmla="*/ 0 w 2514110"/>
                  <a:gd name="connsiteY0" fmla="*/ 94945 h 94945"/>
                  <a:gd name="connsiteX1" fmla="*/ 2514110 w 2514110"/>
                  <a:gd name="connsiteY1" fmla="*/ 55465 h 94945"/>
                  <a:gd name="connsiteX0" fmla="*/ 0 w 2514110"/>
                  <a:gd name="connsiteY0" fmla="*/ 134229 h 134229"/>
                  <a:gd name="connsiteX1" fmla="*/ 2514110 w 2514110"/>
                  <a:gd name="connsiteY1" fmla="*/ 94749 h 134229"/>
                  <a:gd name="connsiteX0" fmla="*/ 0 w 2988471"/>
                  <a:gd name="connsiteY0" fmla="*/ 14708 h 1001781"/>
                  <a:gd name="connsiteX1" fmla="*/ 2988471 w 2988471"/>
                  <a:gd name="connsiteY1" fmla="*/ 1001781 h 1001781"/>
                  <a:gd name="connsiteX0" fmla="*/ 0 w 2972659"/>
                  <a:gd name="connsiteY0" fmla="*/ 14445 h 1021260"/>
                  <a:gd name="connsiteX1" fmla="*/ 2972659 w 2972659"/>
                  <a:gd name="connsiteY1" fmla="*/ 1021260 h 1021260"/>
                  <a:gd name="connsiteX0" fmla="*/ 0 w 2972659"/>
                  <a:gd name="connsiteY0" fmla="*/ 18077 h 1024892"/>
                  <a:gd name="connsiteX1" fmla="*/ 2972659 w 2972659"/>
                  <a:gd name="connsiteY1" fmla="*/ 1024892 h 1024892"/>
                  <a:gd name="connsiteX0" fmla="*/ 0 w 2972659"/>
                  <a:gd name="connsiteY0" fmla="*/ 23598 h 1030413"/>
                  <a:gd name="connsiteX1" fmla="*/ 2972659 w 2972659"/>
                  <a:gd name="connsiteY1" fmla="*/ 1030413 h 1030413"/>
                  <a:gd name="connsiteX0" fmla="*/ 0 w 2972659"/>
                  <a:gd name="connsiteY0" fmla="*/ 882 h 1007697"/>
                  <a:gd name="connsiteX1" fmla="*/ 2972659 w 2972659"/>
                  <a:gd name="connsiteY1" fmla="*/ 1007697 h 100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72659" h="1007697">
                    <a:moveTo>
                      <a:pt x="0" y="882"/>
                    </a:moveTo>
                    <a:cubicBezTo>
                      <a:pt x="667638" y="-26221"/>
                      <a:pt x="2440735" y="577784"/>
                      <a:pt x="2972659" y="1007697"/>
                    </a:cubicBezTo>
                  </a:path>
                </a:pathLst>
              </a:custGeom>
              <a:ln w="38100" cmpd="sng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triangl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388" tIns="45695" rIns="91388" bIns="45695" rtlCol="0" anchor="ctr"/>
              <a:lstStyle/>
              <a:p>
                <a:pPr algn="ctr" defTabSz="913942"/>
                <a:endParaRPr lang="en-US" sz="1800" b="1" kern="0" dirty="0">
                  <a:solidFill>
                    <a:srgbClr val="5F5F5F"/>
                  </a:solidFill>
                  <a:latin typeface="Calibri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21288743" flipH="1">
                <a:off x="2809718" y="2406744"/>
                <a:ext cx="1785932" cy="562247"/>
              </a:xfrm>
              <a:custGeom>
                <a:avLst/>
                <a:gdLst>
                  <a:gd name="connsiteX0" fmla="*/ 0 w 8651631"/>
                  <a:gd name="connsiteY0" fmla="*/ 2743200 h 3107634"/>
                  <a:gd name="connsiteX1" fmla="*/ 5303520 w 8651631"/>
                  <a:gd name="connsiteY1" fmla="*/ 2869809 h 3107634"/>
                  <a:gd name="connsiteX2" fmla="*/ 8651631 w 8651631"/>
                  <a:gd name="connsiteY2" fmla="*/ 0 h 3107634"/>
                  <a:gd name="connsiteX0" fmla="*/ 0 w 8516937"/>
                  <a:gd name="connsiteY0" fmla="*/ 3661833 h 3750281"/>
                  <a:gd name="connsiteX1" fmla="*/ 5168826 w 8516937"/>
                  <a:gd name="connsiteY1" fmla="*/ 2869809 h 3750281"/>
                  <a:gd name="connsiteX2" fmla="*/ 8516937 w 8516937"/>
                  <a:gd name="connsiteY2" fmla="*/ 0 h 3750281"/>
                  <a:gd name="connsiteX0" fmla="*/ 0 w 8516937"/>
                  <a:gd name="connsiteY0" fmla="*/ 3661833 h 3752979"/>
                  <a:gd name="connsiteX1" fmla="*/ 5168826 w 8516937"/>
                  <a:gd name="connsiteY1" fmla="*/ 2869809 h 3752979"/>
                  <a:gd name="connsiteX2" fmla="*/ 8516937 w 8516937"/>
                  <a:gd name="connsiteY2" fmla="*/ 0 h 3752979"/>
                  <a:gd name="connsiteX0" fmla="*/ 0 w 8516937"/>
                  <a:gd name="connsiteY0" fmla="*/ 3661833 h 3687454"/>
                  <a:gd name="connsiteX1" fmla="*/ 4591565 w 8516937"/>
                  <a:gd name="connsiteY1" fmla="*/ 1032541 h 3687454"/>
                  <a:gd name="connsiteX2" fmla="*/ 8516937 w 8516937"/>
                  <a:gd name="connsiteY2" fmla="*/ 0 h 3687454"/>
                  <a:gd name="connsiteX0" fmla="*/ 0 w 8516937"/>
                  <a:gd name="connsiteY0" fmla="*/ 3664863 h 3690485"/>
                  <a:gd name="connsiteX1" fmla="*/ 4591565 w 8516937"/>
                  <a:gd name="connsiteY1" fmla="*/ 1035571 h 3690485"/>
                  <a:gd name="connsiteX2" fmla="*/ 8516937 w 8516937"/>
                  <a:gd name="connsiteY2" fmla="*/ 3030 h 3690485"/>
                  <a:gd name="connsiteX0" fmla="*/ 0 w 8516937"/>
                  <a:gd name="connsiteY0" fmla="*/ 3664863 h 3664863"/>
                  <a:gd name="connsiteX1" fmla="*/ 4591565 w 8516937"/>
                  <a:gd name="connsiteY1" fmla="*/ 1035571 h 3664863"/>
                  <a:gd name="connsiteX2" fmla="*/ 8516937 w 8516937"/>
                  <a:gd name="connsiteY2" fmla="*/ 3030 h 3664863"/>
                  <a:gd name="connsiteX0" fmla="*/ 0 w 8516937"/>
                  <a:gd name="connsiteY0" fmla="*/ 3666561 h 3666561"/>
                  <a:gd name="connsiteX1" fmla="*/ 4014304 w 8516937"/>
                  <a:gd name="connsiteY1" fmla="*/ 858646 h 3666561"/>
                  <a:gd name="connsiteX2" fmla="*/ 8516937 w 8516937"/>
                  <a:gd name="connsiteY2" fmla="*/ 4728 h 3666561"/>
                  <a:gd name="connsiteX0" fmla="*/ 0 w 8516937"/>
                  <a:gd name="connsiteY0" fmla="*/ 3670448 h 3670448"/>
                  <a:gd name="connsiteX1" fmla="*/ 3821883 w 8516937"/>
                  <a:gd name="connsiteY1" fmla="*/ 709428 h 3670448"/>
                  <a:gd name="connsiteX2" fmla="*/ 8516937 w 8516937"/>
                  <a:gd name="connsiteY2" fmla="*/ 8615 h 3670448"/>
                  <a:gd name="connsiteX0" fmla="*/ 0 w 8420727"/>
                  <a:gd name="connsiteY0" fmla="*/ 3744261 h 3744261"/>
                  <a:gd name="connsiteX1" fmla="*/ 3821883 w 8420727"/>
                  <a:gd name="connsiteY1" fmla="*/ 783241 h 3744261"/>
                  <a:gd name="connsiteX2" fmla="*/ 8420727 w 8420727"/>
                  <a:gd name="connsiteY2" fmla="*/ 5875 h 3744261"/>
                  <a:gd name="connsiteX0" fmla="*/ 0 w 10595998"/>
                  <a:gd name="connsiteY0" fmla="*/ 3312813 h 3312813"/>
                  <a:gd name="connsiteX1" fmla="*/ 3821883 w 10595998"/>
                  <a:gd name="connsiteY1" fmla="*/ 351793 h 3312813"/>
                  <a:gd name="connsiteX2" fmla="*/ 10595998 w 10595998"/>
                  <a:gd name="connsiteY2" fmla="*/ 158024 h 3312813"/>
                  <a:gd name="connsiteX0" fmla="*/ 0 w 10595998"/>
                  <a:gd name="connsiteY0" fmla="*/ 3436320 h 3436320"/>
                  <a:gd name="connsiteX1" fmla="*/ 3821883 w 10595998"/>
                  <a:gd name="connsiteY1" fmla="*/ 475300 h 3436320"/>
                  <a:gd name="connsiteX2" fmla="*/ 10595998 w 10595998"/>
                  <a:gd name="connsiteY2" fmla="*/ 281531 h 3436320"/>
                  <a:gd name="connsiteX0" fmla="*/ 0 w 10595998"/>
                  <a:gd name="connsiteY0" fmla="*/ 3436320 h 3436320"/>
                  <a:gd name="connsiteX1" fmla="*/ 3821883 w 10595998"/>
                  <a:gd name="connsiteY1" fmla="*/ 475300 h 3436320"/>
                  <a:gd name="connsiteX2" fmla="*/ 10595998 w 10595998"/>
                  <a:gd name="connsiteY2" fmla="*/ 281531 h 3436320"/>
                  <a:gd name="connsiteX0" fmla="*/ 0 w 10595998"/>
                  <a:gd name="connsiteY0" fmla="*/ 3413632 h 3413632"/>
                  <a:gd name="connsiteX1" fmla="*/ 3821883 w 10595998"/>
                  <a:gd name="connsiteY1" fmla="*/ 452612 h 3413632"/>
                  <a:gd name="connsiteX2" fmla="*/ 10595998 w 10595998"/>
                  <a:gd name="connsiteY2" fmla="*/ 258843 h 3413632"/>
                  <a:gd name="connsiteX0" fmla="*/ 0 w 10595998"/>
                  <a:gd name="connsiteY0" fmla="*/ 3561023 h 3561023"/>
                  <a:gd name="connsiteX1" fmla="*/ 3869430 w 10595998"/>
                  <a:gd name="connsiteY1" fmla="*/ 319428 h 3561023"/>
                  <a:gd name="connsiteX2" fmla="*/ 10595998 w 10595998"/>
                  <a:gd name="connsiteY2" fmla="*/ 406234 h 3561023"/>
                  <a:gd name="connsiteX0" fmla="*/ 0 w 10595998"/>
                  <a:gd name="connsiteY0" fmla="*/ 3561023 h 3561023"/>
                  <a:gd name="connsiteX1" fmla="*/ 3869430 w 10595998"/>
                  <a:gd name="connsiteY1" fmla="*/ 319428 h 3561023"/>
                  <a:gd name="connsiteX2" fmla="*/ 10595998 w 10595998"/>
                  <a:gd name="connsiteY2" fmla="*/ 406234 h 3561023"/>
                  <a:gd name="connsiteX0" fmla="*/ 0 w 10595998"/>
                  <a:gd name="connsiteY0" fmla="*/ 3513691 h 3513691"/>
                  <a:gd name="connsiteX1" fmla="*/ 4012071 w 10595998"/>
                  <a:gd name="connsiteY1" fmla="*/ 350657 h 3513691"/>
                  <a:gd name="connsiteX2" fmla="*/ 10595998 w 10595998"/>
                  <a:gd name="connsiteY2" fmla="*/ 358902 h 3513691"/>
                  <a:gd name="connsiteX0" fmla="*/ 0 w 10595998"/>
                  <a:gd name="connsiteY0" fmla="*/ 3477559 h 3477559"/>
                  <a:gd name="connsiteX1" fmla="*/ 4012071 w 10595998"/>
                  <a:gd name="connsiteY1" fmla="*/ 314525 h 3477559"/>
                  <a:gd name="connsiteX2" fmla="*/ 10595998 w 10595998"/>
                  <a:gd name="connsiteY2" fmla="*/ 322770 h 3477559"/>
                  <a:gd name="connsiteX0" fmla="*/ 0 w 10595998"/>
                  <a:gd name="connsiteY0" fmla="*/ 3509451 h 3509451"/>
                  <a:gd name="connsiteX1" fmla="*/ 4273579 w 10595998"/>
                  <a:gd name="connsiteY1" fmla="*/ 290302 h 3509451"/>
                  <a:gd name="connsiteX2" fmla="*/ 10595998 w 10595998"/>
                  <a:gd name="connsiteY2" fmla="*/ 354662 h 3509451"/>
                  <a:gd name="connsiteX0" fmla="*/ 0 w 10595998"/>
                  <a:gd name="connsiteY0" fmla="*/ 3509451 h 3509451"/>
                  <a:gd name="connsiteX1" fmla="*/ 4273579 w 10595998"/>
                  <a:gd name="connsiteY1" fmla="*/ 290302 h 3509451"/>
                  <a:gd name="connsiteX2" fmla="*/ 10595998 w 10595998"/>
                  <a:gd name="connsiteY2" fmla="*/ 354662 h 3509451"/>
                  <a:gd name="connsiteX0" fmla="*/ 0 w 10473857"/>
                  <a:gd name="connsiteY0" fmla="*/ 4016443 h 4016443"/>
                  <a:gd name="connsiteX1" fmla="*/ 4273579 w 10473857"/>
                  <a:gd name="connsiteY1" fmla="*/ 797294 h 4016443"/>
                  <a:gd name="connsiteX2" fmla="*/ 10473857 w 10473857"/>
                  <a:gd name="connsiteY2" fmla="*/ 151394 h 4016443"/>
                  <a:gd name="connsiteX0" fmla="*/ 0 w 10473857"/>
                  <a:gd name="connsiteY0" fmla="*/ 4044474 h 4044474"/>
                  <a:gd name="connsiteX1" fmla="*/ 4517862 w 10473857"/>
                  <a:gd name="connsiteY1" fmla="*/ 693184 h 4044474"/>
                  <a:gd name="connsiteX2" fmla="*/ 10473857 w 10473857"/>
                  <a:gd name="connsiteY2" fmla="*/ 179425 h 4044474"/>
                  <a:gd name="connsiteX0" fmla="*/ 0 w 10473857"/>
                  <a:gd name="connsiteY0" fmla="*/ 4044476 h 4044476"/>
                  <a:gd name="connsiteX1" fmla="*/ 4517862 w 10473857"/>
                  <a:gd name="connsiteY1" fmla="*/ 693186 h 4044476"/>
                  <a:gd name="connsiteX2" fmla="*/ 10473857 w 10473857"/>
                  <a:gd name="connsiteY2" fmla="*/ 179427 h 4044476"/>
                  <a:gd name="connsiteX0" fmla="*/ 0 w 10473857"/>
                  <a:gd name="connsiteY0" fmla="*/ 4061706 h 4061706"/>
                  <a:gd name="connsiteX1" fmla="*/ 4627789 w 10473857"/>
                  <a:gd name="connsiteY1" fmla="*/ 644345 h 4061706"/>
                  <a:gd name="connsiteX2" fmla="*/ 10473857 w 10473857"/>
                  <a:gd name="connsiteY2" fmla="*/ 196657 h 4061706"/>
                  <a:gd name="connsiteX0" fmla="*/ 0 w 10473857"/>
                  <a:gd name="connsiteY0" fmla="*/ 4047047 h 4047047"/>
                  <a:gd name="connsiteX1" fmla="*/ 4627789 w 10473857"/>
                  <a:gd name="connsiteY1" fmla="*/ 629686 h 4047047"/>
                  <a:gd name="connsiteX2" fmla="*/ 10473857 w 10473857"/>
                  <a:gd name="connsiteY2" fmla="*/ 181998 h 4047047"/>
                  <a:gd name="connsiteX0" fmla="*/ 0 w 10363173"/>
                  <a:gd name="connsiteY0" fmla="*/ 3849472 h 3849472"/>
                  <a:gd name="connsiteX1" fmla="*/ 4627789 w 10363173"/>
                  <a:gd name="connsiteY1" fmla="*/ 432111 h 3849472"/>
                  <a:gd name="connsiteX2" fmla="*/ 10363173 w 10363173"/>
                  <a:gd name="connsiteY2" fmla="*/ 276157 h 3849472"/>
                  <a:gd name="connsiteX0" fmla="*/ 0 w 10363173"/>
                  <a:gd name="connsiteY0" fmla="*/ 3896542 h 3896542"/>
                  <a:gd name="connsiteX1" fmla="*/ 4492509 w 10363173"/>
                  <a:gd name="connsiteY1" fmla="*/ 387054 h 3896542"/>
                  <a:gd name="connsiteX2" fmla="*/ 10363173 w 10363173"/>
                  <a:gd name="connsiteY2" fmla="*/ 323227 h 3896542"/>
                  <a:gd name="connsiteX0" fmla="*/ 0 w 10363173"/>
                  <a:gd name="connsiteY0" fmla="*/ 3842286 h 3842286"/>
                  <a:gd name="connsiteX1" fmla="*/ 4529404 w 10363173"/>
                  <a:gd name="connsiteY1" fmla="*/ 440279 h 3842286"/>
                  <a:gd name="connsiteX2" fmla="*/ 10363173 w 10363173"/>
                  <a:gd name="connsiteY2" fmla="*/ 268971 h 3842286"/>
                  <a:gd name="connsiteX0" fmla="*/ 0 w 10363173"/>
                  <a:gd name="connsiteY0" fmla="*/ 4363568 h 4363568"/>
                  <a:gd name="connsiteX1" fmla="*/ 3226415 w 10363173"/>
                  <a:gd name="connsiteY1" fmla="*/ 209389 h 4363568"/>
                  <a:gd name="connsiteX2" fmla="*/ 10363173 w 10363173"/>
                  <a:gd name="connsiteY2" fmla="*/ 790253 h 4363568"/>
                  <a:gd name="connsiteX0" fmla="*/ 2885 w 10366058"/>
                  <a:gd name="connsiteY0" fmla="*/ 4363570 h 4363570"/>
                  <a:gd name="connsiteX1" fmla="*/ 3229300 w 10366058"/>
                  <a:gd name="connsiteY1" fmla="*/ 209391 h 4363570"/>
                  <a:gd name="connsiteX2" fmla="*/ 10366058 w 10366058"/>
                  <a:gd name="connsiteY2" fmla="*/ 790255 h 4363570"/>
                  <a:gd name="connsiteX0" fmla="*/ 2885 w 10366058"/>
                  <a:gd name="connsiteY0" fmla="*/ 4508861 h 4508861"/>
                  <a:gd name="connsiteX1" fmla="*/ 3229300 w 10366058"/>
                  <a:gd name="connsiteY1" fmla="*/ 354682 h 4508861"/>
                  <a:gd name="connsiteX2" fmla="*/ 10366058 w 10366058"/>
                  <a:gd name="connsiteY2" fmla="*/ 935546 h 4508861"/>
                  <a:gd name="connsiteX0" fmla="*/ 2103 w 10365276"/>
                  <a:gd name="connsiteY0" fmla="*/ 4722732 h 4722732"/>
                  <a:gd name="connsiteX1" fmla="*/ 3844987 w 10365276"/>
                  <a:gd name="connsiteY1" fmla="*/ 271184 h 4722732"/>
                  <a:gd name="connsiteX2" fmla="*/ 10365276 w 10365276"/>
                  <a:gd name="connsiteY2" fmla="*/ 1149417 h 4722732"/>
                  <a:gd name="connsiteX0" fmla="*/ 3080 w 10366253"/>
                  <a:gd name="connsiteY0" fmla="*/ 4854537 h 4854537"/>
                  <a:gd name="connsiteX1" fmla="*/ 3845964 w 10366253"/>
                  <a:gd name="connsiteY1" fmla="*/ 402989 h 4854537"/>
                  <a:gd name="connsiteX2" fmla="*/ 10366253 w 10366253"/>
                  <a:gd name="connsiteY2" fmla="*/ 1281222 h 4854537"/>
                  <a:gd name="connsiteX0" fmla="*/ 1870 w 10701299"/>
                  <a:gd name="connsiteY0" fmla="*/ 4553684 h 4553684"/>
                  <a:gd name="connsiteX1" fmla="*/ 4181010 w 10701299"/>
                  <a:gd name="connsiteY1" fmla="*/ 259567 h 4553684"/>
                  <a:gd name="connsiteX2" fmla="*/ 10701299 w 10701299"/>
                  <a:gd name="connsiteY2" fmla="*/ 1137800 h 4553684"/>
                  <a:gd name="connsiteX0" fmla="*/ 0 w 10699429"/>
                  <a:gd name="connsiteY0" fmla="*/ 4553684 h 4553684"/>
                  <a:gd name="connsiteX1" fmla="*/ 4179140 w 10699429"/>
                  <a:gd name="connsiteY1" fmla="*/ 259567 h 4553684"/>
                  <a:gd name="connsiteX2" fmla="*/ 10699429 w 10699429"/>
                  <a:gd name="connsiteY2" fmla="*/ 1137800 h 4553684"/>
                  <a:gd name="connsiteX0" fmla="*/ 0 w 10881568"/>
                  <a:gd name="connsiteY0" fmla="*/ 4628816 h 4628816"/>
                  <a:gd name="connsiteX1" fmla="*/ 4361279 w 10881568"/>
                  <a:gd name="connsiteY1" fmla="*/ 264729 h 4628816"/>
                  <a:gd name="connsiteX2" fmla="*/ 10881568 w 10881568"/>
                  <a:gd name="connsiteY2" fmla="*/ 1142962 h 4628816"/>
                  <a:gd name="connsiteX0" fmla="*/ 0 w 10881568"/>
                  <a:gd name="connsiteY0" fmla="*/ 4628818 h 4628818"/>
                  <a:gd name="connsiteX1" fmla="*/ 4361279 w 10881568"/>
                  <a:gd name="connsiteY1" fmla="*/ 264731 h 4628818"/>
                  <a:gd name="connsiteX2" fmla="*/ 10881568 w 10881568"/>
                  <a:gd name="connsiteY2" fmla="*/ 1142964 h 4628818"/>
                  <a:gd name="connsiteX0" fmla="*/ 0 w 10881568"/>
                  <a:gd name="connsiteY0" fmla="*/ 4628818 h 4628818"/>
                  <a:gd name="connsiteX1" fmla="*/ 2772487 w 10881568"/>
                  <a:gd name="connsiteY1" fmla="*/ 1031158 h 4628818"/>
                  <a:gd name="connsiteX2" fmla="*/ 4361279 w 10881568"/>
                  <a:gd name="connsiteY2" fmla="*/ 264731 h 4628818"/>
                  <a:gd name="connsiteX3" fmla="*/ 10881568 w 10881568"/>
                  <a:gd name="connsiteY3" fmla="*/ 1142964 h 4628818"/>
                  <a:gd name="connsiteX0" fmla="*/ 0 w 10881568"/>
                  <a:gd name="connsiteY0" fmla="*/ 4628818 h 4628818"/>
                  <a:gd name="connsiteX1" fmla="*/ 1033165 w 10881568"/>
                  <a:gd name="connsiteY1" fmla="*/ 3242193 h 4628818"/>
                  <a:gd name="connsiteX2" fmla="*/ 2772487 w 10881568"/>
                  <a:gd name="connsiteY2" fmla="*/ 1031158 h 4628818"/>
                  <a:gd name="connsiteX3" fmla="*/ 4361279 w 10881568"/>
                  <a:gd name="connsiteY3" fmla="*/ 264731 h 4628818"/>
                  <a:gd name="connsiteX4" fmla="*/ 10881568 w 10881568"/>
                  <a:gd name="connsiteY4" fmla="*/ 1142964 h 4628818"/>
                  <a:gd name="connsiteX0" fmla="*/ 0 w 10881568"/>
                  <a:gd name="connsiteY0" fmla="*/ 4628818 h 4628818"/>
                  <a:gd name="connsiteX1" fmla="*/ 764361 w 10881568"/>
                  <a:gd name="connsiteY1" fmla="*/ 2946072 h 4628818"/>
                  <a:gd name="connsiteX2" fmla="*/ 2772487 w 10881568"/>
                  <a:gd name="connsiteY2" fmla="*/ 1031158 h 4628818"/>
                  <a:gd name="connsiteX3" fmla="*/ 4361279 w 10881568"/>
                  <a:gd name="connsiteY3" fmla="*/ 264731 h 4628818"/>
                  <a:gd name="connsiteX4" fmla="*/ 10881568 w 10881568"/>
                  <a:gd name="connsiteY4" fmla="*/ 1142964 h 4628818"/>
                  <a:gd name="connsiteX0" fmla="*/ 0 w 10881568"/>
                  <a:gd name="connsiteY0" fmla="*/ 3711096 h 3711096"/>
                  <a:gd name="connsiteX1" fmla="*/ 764361 w 10881568"/>
                  <a:gd name="connsiteY1" fmla="*/ 2028350 h 3711096"/>
                  <a:gd name="connsiteX2" fmla="*/ 2772487 w 10881568"/>
                  <a:gd name="connsiteY2" fmla="*/ 113436 h 3711096"/>
                  <a:gd name="connsiteX3" fmla="*/ 10881568 w 10881568"/>
                  <a:gd name="connsiteY3" fmla="*/ 225242 h 3711096"/>
                  <a:gd name="connsiteX0" fmla="*/ 0 w 2772487"/>
                  <a:gd name="connsiteY0" fmla="*/ 3597661 h 3597661"/>
                  <a:gd name="connsiteX1" fmla="*/ 764361 w 2772487"/>
                  <a:gd name="connsiteY1" fmla="*/ 1914915 h 3597661"/>
                  <a:gd name="connsiteX2" fmla="*/ 2772487 w 2772487"/>
                  <a:gd name="connsiteY2" fmla="*/ 1 h 3597661"/>
                  <a:gd name="connsiteX0" fmla="*/ 0 w 2008126"/>
                  <a:gd name="connsiteY0" fmla="*/ 1914913 h 1914914"/>
                  <a:gd name="connsiteX1" fmla="*/ 2008126 w 2008126"/>
                  <a:gd name="connsiteY1" fmla="*/ -1 h 1914914"/>
                  <a:gd name="connsiteX0" fmla="*/ 0 w 2008126"/>
                  <a:gd name="connsiteY0" fmla="*/ 1914915 h 1914914"/>
                  <a:gd name="connsiteX1" fmla="*/ 2008126 w 2008126"/>
                  <a:gd name="connsiteY1" fmla="*/ 1 h 1914914"/>
                  <a:gd name="connsiteX0" fmla="*/ 0 w 2008126"/>
                  <a:gd name="connsiteY0" fmla="*/ 1914913 h 1914914"/>
                  <a:gd name="connsiteX1" fmla="*/ 2008126 w 2008126"/>
                  <a:gd name="connsiteY1" fmla="*/ -1 h 1914914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387614"/>
                  <a:gd name="connsiteY0" fmla="*/ 888361 h 888361"/>
                  <a:gd name="connsiteX1" fmla="*/ 2387614 w 2387614"/>
                  <a:gd name="connsiteY1" fmla="*/ 0 h 888361"/>
                  <a:gd name="connsiteX0" fmla="*/ 0 w 2514110"/>
                  <a:gd name="connsiteY0" fmla="*/ 118104 h 118104"/>
                  <a:gd name="connsiteX1" fmla="*/ 2514110 w 2514110"/>
                  <a:gd name="connsiteY1" fmla="*/ 78624 h 118104"/>
                  <a:gd name="connsiteX0" fmla="*/ 0 w 2514110"/>
                  <a:gd name="connsiteY0" fmla="*/ 152283 h 152283"/>
                  <a:gd name="connsiteX1" fmla="*/ 2514110 w 2514110"/>
                  <a:gd name="connsiteY1" fmla="*/ 112803 h 152283"/>
                  <a:gd name="connsiteX0" fmla="*/ 0 w 2514110"/>
                  <a:gd name="connsiteY0" fmla="*/ 94945 h 94945"/>
                  <a:gd name="connsiteX1" fmla="*/ 2514110 w 2514110"/>
                  <a:gd name="connsiteY1" fmla="*/ 55465 h 94945"/>
                  <a:gd name="connsiteX0" fmla="*/ 0 w 2514110"/>
                  <a:gd name="connsiteY0" fmla="*/ 134229 h 134229"/>
                  <a:gd name="connsiteX1" fmla="*/ 2514110 w 2514110"/>
                  <a:gd name="connsiteY1" fmla="*/ 94749 h 134229"/>
                  <a:gd name="connsiteX0" fmla="*/ 0 w 2988471"/>
                  <a:gd name="connsiteY0" fmla="*/ 14708 h 1001781"/>
                  <a:gd name="connsiteX1" fmla="*/ 2988471 w 2988471"/>
                  <a:gd name="connsiteY1" fmla="*/ 1001781 h 1001781"/>
                  <a:gd name="connsiteX0" fmla="*/ 0 w 2972659"/>
                  <a:gd name="connsiteY0" fmla="*/ 14445 h 1021260"/>
                  <a:gd name="connsiteX1" fmla="*/ 2972659 w 2972659"/>
                  <a:gd name="connsiteY1" fmla="*/ 1021260 h 1021260"/>
                  <a:gd name="connsiteX0" fmla="*/ 0 w 2972659"/>
                  <a:gd name="connsiteY0" fmla="*/ 18077 h 1024892"/>
                  <a:gd name="connsiteX1" fmla="*/ 2972659 w 2972659"/>
                  <a:gd name="connsiteY1" fmla="*/ 1024892 h 1024892"/>
                  <a:gd name="connsiteX0" fmla="*/ 0 w 2972659"/>
                  <a:gd name="connsiteY0" fmla="*/ 23598 h 1030413"/>
                  <a:gd name="connsiteX1" fmla="*/ 2972659 w 2972659"/>
                  <a:gd name="connsiteY1" fmla="*/ 1030413 h 1030413"/>
                  <a:gd name="connsiteX0" fmla="*/ 0 w 2972659"/>
                  <a:gd name="connsiteY0" fmla="*/ 882 h 1007697"/>
                  <a:gd name="connsiteX1" fmla="*/ 2972659 w 2972659"/>
                  <a:gd name="connsiteY1" fmla="*/ 1007697 h 100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72659" h="1007697">
                    <a:moveTo>
                      <a:pt x="0" y="882"/>
                    </a:moveTo>
                    <a:cubicBezTo>
                      <a:pt x="667638" y="-26221"/>
                      <a:pt x="2440735" y="577784"/>
                      <a:pt x="2972659" y="1007697"/>
                    </a:cubicBezTo>
                  </a:path>
                </a:pathLst>
              </a:custGeom>
              <a:ln w="38100" cmpd="sng">
                <a:solidFill>
                  <a:schemeClr val="accent1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91388" tIns="45695" rIns="91388" bIns="45695" rtlCol="0" anchor="ctr"/>
              <a:lstStyle/>
              <a:p>
                <a:pPr algn="ctr" defTabSz="913942"/>
                <a:endParaRPr lang="en-US" sz="1800" b="1" kern="0" dirty="0">
                  <a:solidFill>
                    <a:srgbClr val="5F5F5F"/>
                  </a:solidFill>
                  <a:latin typeface="Calibri"/>
                </a:endParaRPr>
              </a:p>
            </p:txBody>
          </p:sp>
        </p:grpSp>
        <p:pic>
          <p:nvPicPr>
            <p:cNvPr id="29" name="Picture 28" descr="O_FusionApps_clr.gi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6837" y="3273396"/>
              <a:ext cx="1393793" cy="685800"/>
            </a:xfrm>
            <a:prstGeom prst="rect">
              <a:avLst/>
            </a:prstGeom>
          </p:spPr>
        </p:pic>
      </p:grpSp>
      <p:cxnSp>
        <p:nvCxnSpPr>
          <p:cNvPr id="36" name="Straight Connector 35"/>
          <p:cNvCxnSpPr/>
          <p:nvPr/>
        </p:nvCxnSpPr>
        <p:spPr>
          <a:xfrm>
            <a:off x="8800806" y="3765061"/>
            <a:ext cx="2468880" cy="1113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443655" y="5705340"/>
            <a:ext cx="7299435" cy="409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lnSpc>
                <a:spcPct val="85000"/>
              </a:lnSpc>
            </a:pPr>
            <a:r>
              <a:rPr lang="en-US" altLang="en-US" sz="2400" b="1" i="1" kern="0" spc="75" dirty="0" smtClean="0">
                <a:solidFill>
                  <a:schemeClr val="accent1"/>
                </a:solidFill>
              </a:rPr>
              <a:t>Often, the journey begins with move &amp; improve!</a:t>
            </a:r>
            <a:endParaRPr lang="en-US" altLang="en-US" sz="2400" b="1" i="1" kern="0" spc="75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2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MOS Note: Getting </a:t>
            </a:r>
            <a:r>
              <a:rPr lang="en-US" sz="2800" b="1" dirty="0"/>
              <a:t>Started with Oracle E-Business Suite on Oracle Cloud (</a:t>
            </a:r>
            <a:r>
              <a:rPr lang="en-US" sz="2800" b="1" dirty="0">
                <a:hlinkClick r:id="rId2"/>
              </a:rPr>
              <a:t>Doc ID 2066260.1</a:t>
            </a:r>
            <a:r>
              <a:rPr lang="en-US" sz="2800" b="1" dirty="0"/>
              <a:t>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806" y="1410426"/>
            <a:ext cx="8150986" cy="487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100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34" y="2425549"/>
            <a:ext cx="2286000" cy="364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6" descr="Image result for club corp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Image result for club corp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655996" y="2425549"/>
            <a:ext cx="2286000" cy="3657600"/>
            <a:chOff x="612775" y="2616450"/>
            <a:chExt cx="2286000" cy="3657600"/>
          </a:xfrm>
        </p:grpSpPr>
        <p:sp>
          <p:nvSpPr>
            <p:cNvPr id="5" name="Rectangle 4"/>
            <p:cNvSpPr/>
            <p:nvPr/>
          </p:nvSpPr>
          <p:spPr>
            <a:xfrm>
              <a:off x="612775" y="2616450"/>
              <a:ext cx="2286000" cy="3657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pic>
          <p:nvPicPr>
            <p:cNvPr id="2057" name="Picture 9" descr="C:\Users\vikrbhat\Documents\Oracle\FY18\Proposal Factory\EBS content\clubcor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513" y="2969537"/>
              <a:ext cx="1854524" cy="1341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13" descr="https://diamondbusiness.net/wp-content/uploads/2017/07/Datacard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486" y="4746875"/>
              <a:ext cx="2082578" cy="1041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5165365" y="2425549"/>
            <a:ext cx="2286000" cy="3657600"/>
            <a:chOff x="4558577" y="2706985"/>
            <a:chExt cx="2286000" cy="3657600"/>
          </a:xfrm>
        </p:grpSpPr>
        <p:sp>
          <p:nvSpPr>
            <p:cNvPr id="13" name="Rectangle 12"/>
            <p:cNvSpPr/>
            <p:nvPr/>
          </p:nvSpPr>
          <p:spPr>
            <a:xfrm>
              <a:off x="4558577" y="2706985"/>
              <a:ext cx="2286000" cy="36576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/>
            </a:p>
          </p:txBody>
        </p:sp>
        <p:pic>
          <p:nvPicPr>
            <p:cNvPr id="2059" name="Picture 11" descr="https://botw-pd.s3.amazonaws.com/styles/logo-thumbnail/s3/0001/5777/brand.gif?K9Gy.T5z8F_JMR.k7nXT4Oa7jsy5qXcp&amp;itok=0ZVaBB3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097" y="4640576"/>
              <a:ext cx="1434957" cy="1434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C:\Users\vikrbhat\Documents\Oracle\FY18\Proposal Factory\EBS content\marz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823" y="2795959"/>
              <a:ext cx="1699507" cy="1699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Customer Success Stories </a:t>
            </a:r>
          </a:p>
        </p:txBody>
      </p:sp>
    </p:spTree>
    <p:extLst>
      <p:ext uri="{BB962C8B-B14F-4D97-AF65-F5344CB8AC3E}">
        <p14:creationId xmlns:p14="http://schemas.microsoft.com/office/powerpoint/2010/main" val="149956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 11"/>
          <p:cNvSpPr/>
          <p:nvPr/>
        </p:nvSpPr>
        <p:spPr>
          <a:xfrm>
            <a:off x="5113868" y="0"/>
            <a:ext cx="9770532" cy="6858000"/>
          </a:xfrm>
          <a:prstGeom prst="parallelogram">
            <a:avLst>
              <a:gd name="adj" fmla="val 36579"/>
            </a:avLst>
          </a:prstGeom>
          <a:blipFill dpi="0" rotWithShape="1"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Parallelogram 2"/>
          <p:cNvSpPr/>
          <p:nvPr/>
        </p:nvSpPr>
        <p:spPr>
          <a:xfrm>
            <a:off x="1303009" y="2216983"/>
            <a:ext cx="5943339" cy="3373854"/>
          </a:xfrm>
          <a:prstGeom prst="parallelogram">
            <a:avLst>
              <a:gd name="adj" fmla="val 36579"/>
            </a:avLst>
          </a:prstGeom>
          <a:solidFill>
            <a:schemeClr val="bg1">
              <a:alpha val="2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Parallelogram 3"/>
          <p:cNvSpPr/>
          <p:nvPr/>
        </p:nvSpPr>
        <p:spPr>
          <a:xfrm>
            <a:off x="2938435" y="1435533"/>
            <a:ext cx="6540976" cy="2924800"/>
          </a:xfrm>
          <a:prstGeom prst="parallelogram">
            <a:avLst>
              <a:gd name="adj" fmla="val 36579"/>
            </a:avLst>
          </a:prstGeom>
          <a:solidFill>
            <a:schemeClr val="bg1">
              <a:alpha val="1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Parallelogram 4"/>
          <p:cNvSpPr/>
          <p:nvPr/>
        </p:nvSpPr>
        <p:spPr>
          <a:xfrm>
            <a:off x="5034234" y="3099440"/>
            <a:ext cx="5639055" cy="2878183"/>
          </a:xfrm>
          <a:prstGeom prst="parallelogram">
            <a:avLst>
              <a:gd name="adj" fmla="val 36579"/>
            </a:avLst>
          </a:prstGeom>
          <a:solidFill>
            <a:schemeClr val="bg1">
              <a:alpha val="1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1400" y="-3556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>
              <a:solidFill>
                <a:srgbClr val="5F5F5F"/>
              </a:solidFill>
            </a:endParaRPr>
          </a:p>
        </p:txBody>
      </p:sp>
      <p:cxnSp>
        <p:nvCxnSpPr>
          <p:cNvPr id="18" name="Elbow Connector 17"/>
          <p:cNvCxnSpPr/>
          <p:nvPr/>
        </p:nvCxnSpPr>
        <p:spPr>
          <a:xfrm rot="16200000" flipH="1">
            <a:off x="3041585" y="3823910"/>
            <a:ext cx="1600200" cy="2376851"/>
          </a:xfrm>
          <a:prstGeom prst="bentConnector2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421" r="983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805" y="2382915"/>
            <a:ext cx="5732020" cy="33733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876588" y="3102964"/>
            <a:ext cx="2796701" cy="3747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Oracle Cloud Infrastructure</a:t>
            </a:r>
          </a:p>
        </p:txBody>
      </p:sp>
      <p:cxnSp>
        <p:nvCxnSpPr>
          <p:cNvPr id="24" name="Elbow Connector 23"/>
          <p:cNvCxnSpPr>
            <a:stCxn id="19" idx="2"/>
          </p:cNvCxnSpPr>
          <p:nvPr/>
        </p:nvCxnSpPr>
        <p:spPr>
          <a:xfrm rot="5400000">
            <a:off x="7830411" y="4320032"/>
            <a:ext cx="56214" cy="2928594"/>
          </a:xfrm>
          <a:prstGeom prst="bentConnector2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 rot="1042832">
            <a:off x="4512023" y="2716676"/>
            <a:ext cx="2185566" cy="1723869"/>
          </a:xfrm>
          <a:prstGeom prst="rightArrow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4755" y="2053651"/>
            <a:ext cx="4557010" cy="2158585"/>
          </a:xfrm>
          <a:prstGeom prst="rect">
            <a:avLst/>
          </a:prstGeom>
          <a:solidFill>
            <a:schemeClr val="accent5">
              <a:alpha val="52000"/>
            </a:schemeClr>
          </a:solidFill>
          <a:ln>
            <a:solidFill>
              <a:schemeClr val="accent5">
                <a:shade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166" y="2387910"/>
            <a:ext cx="4270632" cy="171347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56542" y="2101122"/>
            <a:ext cx="2263515" cy="37475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/>
              <a:t>Customer Data Center</a:t>
            </a:r>
          </a:p>
        </p:txBody>
      </p:sp>
      <p:sp>
        <p:nvSpPr>
          <p:cNvPr id="26" name="Parallelogram 25"/>
          <p:cNvSpPr/>
          <p:nvPr/>
        </p:nvSpPr>
        <p:spPr>
          <a:xfrm>
            <a:off x="-471950" y="227919"/>
            <a:ext cx="11719069" cy="1202252"/>
          </a:xfrm>
          <a:prstGeom prst="parallelogram">
            <a:avLst>
              <a:gd name="adj" fmla="val 36579"/>
            </a:avLst>
          </a:prstGeom>
          <a:blipFill dpi="0" rotWithShape="1">
            <a:blip r:embed="rId7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06962" y="406400"/>
            <a:ext cx="10603085" cy="889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&lt;Customer&gt; Can Move Its EBS (and Ecosystem)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 Oracle Cloud Infrastructure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30111" y="5340096"/>
            <a:ext cx="1364110" cy="94183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 smtClean="0"/>
              <a:t>&lt;CUSTOMER LOGO&gt;</a:t>
            </a:r>
            <a:endParaRPr lang="en-US" sz="1600" b="1" dirty="0"/>
          </a:p>
        </p:txBody>
      </p:sp>
      <p:sp>
        <p:nvSpPr>
          <p:cNvPr id="23" name="Down Arrow 22"/>
          <p:cNvSpPr/>
          <p:nvPr/>
        </p:nvSpPr>
        <p:spPr>
          <a:xfrm rot="5400000" flipH="1">
            <a:off x="6665811" y="5518606"/>
            <a:ext cx="555171" cy="973184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384269" y="5618473"/>
            <a:ext cx="2194560" cy="7837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Update Customer LOGO / Remove Arrow</a:t>
            </a:r>
            <a:endParaRPr lang="en-US" dirty="0"/>
          </a:p>
        </p:txBody>
      </p:sp>
      <p:sp>
        <p:nvSpPr>
          <p:cNvPr id="28" name="Down Arrow 27"/>
          <p:cNvSpPr/>
          <p:nvPr/>
        </p:nvSpPr>
        <p:spPr>
          <a:xfrm rot="5400000">
            <a:off x="9483944" y="209007"/>
            <a:ext cx="555171" cy="973184"/>
          </a:xfrm>
          <a:prstGeom prst="downArrow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261185" y="313508"/>
            <a:ext cx="2194560" cy="783772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Update Customer Name / Remove 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854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Environment and Challenges</a:t>
            </a:r>
            <a:br>
              <a:rPr lang="en-US" dirty="0" smtClean="0"/>
            </a:br>
            <a:r>
              <a:rPr lang="en-US" sz="2800" i="1" dirty="0" smtClean="0"/>
              <a:t>&lt;Customer Name&gt; </a:t>
            </a:r>
          </a:p>
        </p:txBody>
      </p:sp>
      <p:sp>
        <p:nvSpPr>
          <p:cNvPr id="4" name="Rectangle 3"/>
          <p:cNvSpPr/>
          <p:nvPr/>
        </p:nvSpPr>
        <p:spPr>
          <a:xfrm>
            <a:off x="9963575" y="224487"/>
            <a:ext cx="2062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&lt;Customer Logo&gt;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222385" y="1921870"/>
          <a:ext cx="5238750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3327" y="1528352"/>
            <a:ext cx="4611188" cy="365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EBS Application Portfolio / Users by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2030" y="1550126"/>
            <a:ext cx="4611188" cy="365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Technology Portfolio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03030" y="1972494"/>
            <a:ext cx="2612576" cy="966652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LINUX</a:t>
            </a:r>
          </a:p>
          <a:p>
            <a:pPr algn="ctr">
              <a:lnSpc>
                <a:spcPct val="90000"/>
              </a:lnSpc>
            </a:pPr>
            <a:r>
              <a:rPr lang="en-US" dirty="0" smtClean="0"/>
              <a:t>Versions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903034" y="2690949"/>
            <a:ext cx="2612571" cy="561705"/>
          </a:xfrm>
          <a:prstGeom prst="rect">
            <a:avLst/>
          </a:prstGeom>
          <a:blipFill dpi="0" rotWithShape="1">
            <a:blip r:embed="rId3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HP-UX</a:t>
            </a:r>
          </a:p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Versions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5093" y="3509551"/>
            <a:ext cx="4611188" cy="365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EBS Environments / Versions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37868" y="3796934"/>
            <a:ext cx="2612571" cy="888274"/>
          </a:xfrm>
          <a:prstGeom prst="rect">
            <a:avLst/>
          </a:prstGeom>
          <a:blipFill dpi="0" rotWithShape="1">
            <a:blip r:embed="rId4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Production EBS 11.1.1</a:t>
            </a:r>
          </a:p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Development EBS 12.2.1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53800" y="4824545"/>
            <a:ext cx="4611188" cy="365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Database Portfolio </a:t>
            </a:r>
          </a:p>
        </p:txBody>
      </p:sp>
      <p:sp>
        <p:nvSpPr>
          <p:cNvPr id="16" name="Parallelogram 15"/>
          <p:cNvSpPr/>
          <p:nvPr/>
        </p:nvSpPr>
        <p:spPr>
          <a:xfrm>
            <a:off x="13463" y="5029200"/>
            <a:ext cx="6635497" cy="392269"/>
          </a:xfrm>
          <a:prstGeom prst="parallelogram">
            <a:avLst>
              <a:gd name="adj" fmla="val 36579"/>
            </a:avLst>
          </a:prstGeom>
          <a:blipFill dpi="0" rotWithShape="1">
            <a:blip r:embed="rId3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Performance Challenges – Growth and Capacity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Parallelogram 17"/>
          <p:cNvSpPr/>
          <p:nvPr/>
        </p:nvSpPr>
        <p:spPr>
          <a:xfrm>
            <a:off x="-1268" y="5833625"/>
            <a:ext cx="6665228" cy="345108"/>
          </a:xfrm>
          <a:prstGeom prst="parallelogram">
            <a:avLst>
              <a:gd name="adj" fmla="val 36579"/>
            </a:avLst>
          </a:prstGeom>
          <a:blipFill dpi="0" rotWithShape="1">
            <a:blip r:embed="rId5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IT Resources and Cost – Administration and Complexity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Parallelogram 18"/>
          <p:cNvSpPr/>
          <p:nvPr/>
        </p:nvSpPr>
        <p:spPr>
          <a:xfrm>
            <a:off x="26124" y="5455716"/>
            <a:ext cx="6635931" cy="345108"/>
          </a:xfrm>
          <a:prstGeom prst="parallelogram">
            <a:avLst>
              <a:gd name="adj" fmla="val 36579"/>
            </a:avLst>
          </a:prstGeom>
          <a:blipFill dpi="0" rotWithShape="1">
            <a:blip r:embed="rId4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Patching and Upgrade – Risk and Time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98828" y="5072739"/>
            <a:ext cx="2612571" cy="888274"/>
          </a:xfrm>
          <a:prstGeom prst="rect">
            <a:avLst/>
          </a:prstGeom>
          <a:blipFill dpi="0" rotWithShape="1">
            <a:blip r:embed="rId5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Oracle 12C</a:t>
            </a:r>
          </a:p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RAC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9185366" y="-130624"/>
            <a:ext cx="555171" cy="973184"/>
          </a:xfrm>
          <a:prstGeom prst="downArrow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36079" y="0"/>
            <a:ext cx="2194560" cy="783772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Update Customer LOGO / Remove Arrow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720148" y="1384663"/>
            <a:ext cx="2978332" cy="2024742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276012" y="992778"/>
            <a:ext cx="692331" cy="692331"/>
          </a:xfrm>
          <a:prstGeom prst="ellipse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493725" y="3470366"/>
            <a:ext cx="3335384" cy="2721428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049589" y="3078481"/>
            <a:ext cx="692331" cy="692331"/>
          </a:xfrm>
          <a:prstGeom prst="ellipse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1" y="4867834"/>
            <a:ext cx="6871447" cy="1331259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0" y="5196970"/>
            <a:ext cx="692331" cy="692331"/>
          </a:xfrm>
          <a:prstGeom prst="ellipse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427949"/>
            <a:ext cx="6871447" cy="327468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-346166" y="1824446"/>
            <a:ext cx="692331" cy="692331"/>
          </a:xfrm>
          <a:prstGeom prst="ellipse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 rot="5400000">
            <a:off x="3468187" y="600893"/>
            <a:ext cx="555171" cy="973184"/>
          </a:xfrm>
          <a:prstGeom prst="downArrow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245428" y="705394"/>
            <a:ext cx="2194560" cy="783772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Update Customer Name / Remove Arrow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EBS Environment and Challenges</a:t>
            </a:r>
            <a:br>
              <a:rPr lang="en-US" dirty="0" smtClean="0"/>
            </a:br>
            <a:endParaRPr lang="en-US" sz="2800" i="1" dirty="0" smtClean="0"/>
          </a:p>
        </p:txBody>
      </p:sp>
      <p:graphicFrame>
        <p:nvGraphicFramePr>
          <p:cNvPr id="5" name="Chart 4"/>
          <p:cNvGraphicFramePr/>
          <p:nvPr/>
        </p:nvGraphicFramePr>
        <p:xfrm>
          <a:off x="222385" y="1921870"/>
          <a:ext cx="5238750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3327" y="1528352"/>
            <a:ext cx="4611188" cy="365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EBS Application Portfolio / Users by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2030" y="1550126"/>
            <a:ext cx="4611188" cy="365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Technology Portfolio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03030" y="1972494"/>
            <a:ext cx="2612576" cy="966652"/>
          </a:xfrm>
          <a:prstGeom prst="rect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LINUX</a:t>
            </a:r>
          </a:p>
          <a:p>
            <a:pPr algn="ctr">
              <a:lnSpc>
                <a:spcPct val="90000"/>
              </a:lnSpc>
            </a:pPr>
            <a:r>
              <a:rPr lang="en-US" dirty="0" smtClean="0"/>
              <a:t>Versions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903034" y="2690949"/>
            <a:ext cx="2612571" cy="561705"/>
          </a:xfrm>
          <a:prstGeom prst="rect">
            <a:avLst/>
          </a:prstGeom>
          <a:blipFill dpi="0" rotWithShape="1">
            <a:blip r:embed="rId3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HP-UX</a:t>
            </a:r>
          </a:p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Versions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45093" y="3509551"/>
            <a:ext cx="4611188" cy="365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EBS Environments / Versions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937868" y="3796934"/>
            <a:ext cx="2612571" cy="888274"/>
          </a:xfrm>
          <a:prstGeom prst="rect">
            <a:avLst/>
          </a:prstGeom>
          <a:blipFill dpi="0" rotWithShape="1">
            <a:blip r:embed="rId4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Production EBS 11.1.1</a:t>
            </a:r>
          </a:p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Development EBS 12.2.1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53800" y="4824545"/>
            <a:ext cx="4611188" cy="3657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Database Portfolio </a:t>
            </a:r>
          </a:p>
        </p:txBody>
      </p:sp>
      <p:sp>
        <p:nvSpPr>
          <p:cNvPr id="16" name="Parallelogram 15"/>
          <p:cNvSpPr/>
          <p:nvPr/>
        </p:nvSpPr>
        <p:spPr>
          <a:xfrm>
            <a:off x="13463" y="5029200"/>
            <a:ext cx="6635497" cy="392269"/>
          </a:xfrm>
          <a:prstGeom prst="parallelogram">
            <a:avLst>
              <a:gd name="adj" fmla="val 36579"/>
            </a:avLst>
          </a:prstGeom>
          <a:blipFill dpi="0" rotWithShape="1">
            <a:blip r:embed="rId3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Performance Challenges – Growth and Capacity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Parallelogram 17"/>
          <p:cNvSpPr/>
          <p:nvPr/>
        </p:nvSpPr>
        <p:spPr>
          <a:xfrm>
            <a:off x="-1268" y="5833625"/>
            <a:ext cx="6665228" cy="345108"/>
          </a:xfrm>
          <a:prstGeom prst="parallelogram">
            <a:avLst>
              <a:gd name="adj" fmla="val 36579"/>
            </a:avLst>
          </a:prstGeom>
          <a:blipFill dpi="0" rotWithShape="1">
            <a:blip r:embed="rId5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IT Resources and Cost – Administration and Complexity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Parallelogram 18"/>
          <p:cNvSpPr/>
          <p:nvPr/>
        </p:nvSpPr>
        <p:spPr>
          <a:xfrm>
            <a:off x="26124" y="5455716"/>
            <a:ext cx="6635931" cy="345108"/>
          </a:xfrm>
          <a:prstGeom prst="parallelogram">
            <a:avLst>
              <a:gd name="adj" fmla="val 36579"/>
            </a:avLst>
          </a:prstGeom>
          <a:blipFill dpi="0" rotWithShape="1">
            <a:blip r:embed="rId4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Patching and Upgrade – Risk and Time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98828" y="5072739"/>
            <a:ext cx="2612571" cy="888274"/>
          </a:xfrm>
          <a:prstGeom prst="rect">
            <a:avLst/>
          </a:prstGeom>
          <a:blipFill dpi="0" rotWithShape="1">
            <a:blip r:embed="rId5" cstate="screen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Oracle 12C</a:t>
            </a:r>
          </a:p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FFFFFF"/>
                </a:solidFill>
              </a:rPr>
              <a:t>RAC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592457" y="209006"/>
            <a:ext cx="3207657" cy="783772"/>
          </a:xfrm>
          <a:prstGeom prst="rect">
            <a:avLst/>
          </a:prstGeom>
          <a:solidFill>
            <a:srgbClr val="FF0000"/>
          </a:solidFill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Use this generic slide when there’s no data in the systems, else delete this slide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720148" y="1384663"/>
            <a:ext cx="2978332" cy="2024742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276012" y="992778"/>
            <a:ext cx="692331" cy="692331"/>
          </a:xfrm>
          <a:prstGeom prst="ellipse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493725" y="3470366"/>
            <a:ext cx="3335384" cy="2721428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049589" y="3078481"/>
            <a:ext cx="692331" cy="692331"/>
          </a:xfrm>
          <a:prstGeom prst="ellipse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-1" y="4867834"/>
            <a:ext cx="6871447" cy="1331259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0" y="5196970"/>
            <a:ext cx="692331" cy="692331"/>
          </a:xfrm>
          <a:prstGeom prst="ellipse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427949"/>
            <a:ext cx="6871447" cy="327468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-346166" y="1824446"/>
            <a:ext cx="692331" cy="692331"/>
          </a:xfrm>
          <a:prstGeom prst="ellipse">
            <a:avLst/>
          </a:prstGeom>
          <a:solidFill>
            <a:srgbClr val="FFFF00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592456" y="1145178"/>
            <a:ext cx="3207658" cy="783772"/>
          </a:xfrm>
          <a:prstGeom prst="rect">
            <a:avLst/>
          </a:prstGeom>
          <a:solidFill>
            <a:srgbClr val="FF0000"/>
          </a:solidFill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ALSO: use “Large” environment business value TCO calculations for next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0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3581919"/>
              </p:ext>
            </p:extLst>
          </p:nvPr>
        </p:nvGraphicFramePr>
        <p:xfrm>
          <a:off x="6949440" y="1764460"/>
          <a:ext cx="21336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5" name="Chart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852281"/>
              </p:ext>
            </p:extLst>
          </p:nvPr>
        </p:nvGraphicFramePr>
        <p:xfrm>
          <a:off x="5222836" y="1764460"/>
          <a:ext cx="21945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" name="Parallelogram 37"/>
          <p:cNvSpPr/>
          <p:nvPr/>
        </p:nvSpPr>
        <p:spPr>
          <a:xfrm>
            <a:off x="-442452" y="283464"/>
            <a:ext cx="12443952" cy="1143000"/>
          </a:xfrm>
          <a:prstGeom prst="parallelogram">
            <a:avLst>
              <a:gd name="adj" fmla="val 36579"/>
            </a:avLst>
          </a:prstGeom>
          <a:solidFill>
            <a:schemeClr val="accent2">
              <a:alpha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51" name="Chart 5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050338"/>
              </p:ext>
            </p:extLst>
          </p:nvPr>
        </p:nvGraphicFramePr>
        <p:xfrm>
          <a:off x="2853160" y="1787486"/>
          <a:ext cx="21945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Isosceles Triangle 17"/>
          <p:cNvSpPr/>
          <p:nvPr/>
        </p:nvSpPr>
        <p:spPr>
          <a:xfrm rot="5400000">
            <a:off x="3780418" y="4100022"/>
            <a:ext cx="2729552" cy="410575"/>
          </a:xfrm>
          <a:prstGeom prst="triangle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646776" y="6016189"/>
            <a:ext cx="3200400" cy="474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200394" y="6011446"/>
            <a:ext cx="1463040" cy="474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138398" y="6020932"/>
            <a:ext cx="1624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On-Premises</a:t>
            </a:r>
            <a:endParaRPr lang="en-US" sz="1600" b="1" dirty="0"/>
          </a:p>
        </p:txBody>
      </p:sp>
      <p:sp>
        <p:nvSpPr>
          <p:cNvPr id="47" name="Rectangle 46"/>
          <p:cNvSpPr/>
          <p:nvPr/>
        </p:nvSpPr>
        <p:spPr>
          <a:xfrm>
            <a:off x="5523913" y="6018560"/>
            <a:ext cx="1624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Cloud</a:t>
            </a:r>
            <a:endParaRPr lang="en-US" sz="1600" b="1" dirty="0"/>
          </a:p>
        </p:txBody>
      </p:sp>
      <p:sp>
        <p:nvSpPr>
          <p:cNvPr id="48" name="Rectangle 47"/>
          <p:cNvSpPr/>
          <p:nvPr/>
        </p:nvSpPr>
        <p:spPr>
          <a:xfrm>
            <a:off x="6851190" y="6020932"/>
            <a:ext cx="25089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Cloud + Business Benefits</a:t>
            </a:r>
            <a:endParaRPr lang="en-US" sz="16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248156" y="2424555"/>
            <a:ext cx="5394960" cy="1583856"/>
            <a:chOff x="3248156" y="2424555"/>
            <a:chExt cx="5394960" cy="1583856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248156" y="2424555"/>
              <a:ext cx="5394960" cy="4743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335955" y="2429298"/>
              <a:ext cx="0" cy="82296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5413482" y="2671501"/>
              <a:ext cx="10643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-$900 K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8014887" y="2453931"/>
              <a:ext cx="0" cy="155448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7074263" y="2697890"/>
              <a:ext cx="10643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-$1.4 M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343838" y="889221"/>
            <a:ext cx="585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Up To $1.4 Million Lower Costs Over 5 Years!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3838" y="1530902"/>
            <a:ext cx="10638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Sample </a:t>
            </a:r>
            <a:r>
              <a:rPr lang="en-US" sz="1400" b="1" dirty="0" smtClean="0">
                <a:solidFill>
                  <a:srgbClr val="FF0000"/>
                </a:solidFill>
              </a:rPr>
              <a:t>SMALL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EBS Environment: 150 Concurrent Users, 1 TB Database, No RAC</a:t>
            </a:r>
          </a:p>
        </p:txBody>
      </p:sp>
      <p:sp>
        <p:nvSpPr>
          <p:cNvPr id="33" name="Down Arrow 32"/>
          <p:cNvSpPr/>
          <p:nvPr/>
        </p:nvSpPr>
        <p:spPr>
          <a:xfrm rot="5400000">
            <a:off x="6944354" y="1124395"/>
            <a:ext cx="555171" cy="973184"/>
          </a:xfrm>
          <a:prstGeom prst="downArrow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721594" y="1228896"/>
            <a:ext cx="3909573" cy="783772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Select customer environment Size &amp; remove the size in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. Only 1 Business Value slide per proposal</a:t>
            </a:r>
            <a:endParaRPr lang="en-US" dirty="0"/>
          </a:p>
        </p:txBody>
      </p:sp>
      <p:sp>
        <p:nvSpPr>
          <p:cNvPr id="40" name="Title 4"/>
          <p:cNvSpPr>
            <a:spLocks noGrp="1"/>
          </p:cNvSpPr>
          <p:nvPr>
            <p:ph type="title"/>
          </p:nvPr>
        </p:nvSpPr>
        <p:spPr>
          <a:xfrm>
            <a:off x="340739" y="283568"/>
            <a:ext cx="11437275" cy="584912"/>
          </a:xfrm>
        </p:spPr>
        <p:txBody>
          <a:bodyPr/>
          <a:lstStyle/>
          <a:p>
            <a:r>
              <a:rPr lang="en-US" dirty="0" smtClean="0"/>
              <a:t>Running EBS on Oracle Cloud Reduces Both Hard &amp; Soft Costs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770490" y="2867167"/>
            <a:ext cx="45720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786410" y="4326567"/>
            <a:ext cx="45720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786410" y="5752553"/>
            <a:ext cx="45720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373692"/>
              </p:ext>
            </p:extLst>
          </p:nvPr>
        </p:nvGraphicFramePr>
        <p:xfrm>
          <a:off x="9481859" y="4420053"/>
          <a:ext cx="182880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779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Time to Market Improvements</a:t>
                      </a:r>
                      <a:endParaRPr lang="en-US" sz="14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7799"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Reduced</a:t>
                      </a:r>
                      <a:r>
                        <a:rPr lang="en-US" sz="1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Business Disruption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7799"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Improved Developer Productivity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8739250" y="5212886"/>
            <a:ext cx="73152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077413"/>
              </p:ext>
            </p:extLst>
          </p:nvPr>
        </p:nvGraphicFramePr>
        <p:xfrm>
          <a:off x="580036" y="2638849"/>
          <a:ext cx="219456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4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HARDWARE &amp; DATACENTER</a:t>
                      </a:r>
                      <a:endParaRPr lang="en-US" sz="14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88564"/>
              </p:ext>
            </p:extLst>
          </p:nvPr>
        </p:nvGraphicFramePr>
        <p:xfrm>
          <a:off x="580036" y="4092716"/>
          <a:ext cx="219456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4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PEOPLE</a:t>
                      </a:r>
                      <a:endParaRPr 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509839"/>
              </p:ext>
            </p:extLst>
          </p:nvPr>
        </p:nvGraphicFramePr>
        <p:xfrm>
          <a:off x="580036" y="5533476"/>
          <a:ext cx="219456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4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SUPPORT &amp; SERVICES</a:t>
                      </a:r>
                      <a:endParaRPr 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775250"/>
              </p:ext>
            </p:extLst>
          </p:nvPr>
        </p:nvGraphicFramePr>
        <p:xfrm>
          <a:off x="9481859" y="3128747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CLOUD</a:t>
                      </a:r>
                      <a:endParaRPr lang="en-US" sz="14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9" name="Straight Arrow Connector 58"/>
          <p:cNvCxnSpPr/>
          <p:nvPr/>
        </p:nvCxnSpPr>
        <p:spPr>
          <a:xfrm flipH="1">
            <a:off x="7074263" y="3353069"/>
            <a:ext cx="237744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87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hart 5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8764119"/>
              </p:ext>
            </p:extLst>
          </p:nvPr>
        </p:nvGraphicFramePr>
        <p:xfrm>
          <a:off x="5249470" y="1764460"/>
          <a:ext cx="21945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7" name="Char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7499957"/>
              </p:ext>
            </p:extLst>
          </p:nvPr>
        </p:nvGraphicFramePr>
        <p:xfrm>
          <a:off x="6949440" y="1764460"/>
          <a:ext cx="21336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3" name="Parallelogram 52"/>
          <p:cNvSpPr/>
          <p:nvPr/>
        </p:nvSpPr>
        <p:spPr>
          <a:xfrm>
            <a:off x="-442452" y="283464"/>
            <a:ext cx="12443952" cy="1143000"/>
          </a:xfrm>
          <a:prstGeom prst="parallelogram">
            <a:avLst>
              <a:gd name="adj" fmla="val 36579"/>
            </a:avLst>
          </a:prstGeom>
          <a:solidFill>
            <a:schemeClr val="accent2">
              <a:alpha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4144412"/>
              </p:ext>
            </p:extLst>
          </p:nvPr>
        </p:nvGraphicFramePr>
        <p:xfrm>
          <a:off x="2834634" y="1782599"/>
          <a:ext cx="21945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5" name="Straight Arrow Connector 14"/>
          <p:cNvCxnSpPr/>
          <p:nvPr/>
        </p:nvCxnSpPr>
        <p:spPr>
          <a:xfrm>
            <a:off x="2770490" y="2867167"/>
            <a:ext cx="45720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86410" y="4111407"/>
            <a:ext cx="45720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86410" y="5591183"/>
            <a:ext cx="45720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/>
          <p:cNvSpPr/>
          <p:nvPr/>
        </p:nvSpPr>
        <p:spPr>
          <a:xfrm rot="5400000">
            <a:off x="3780418" y="4100022"/>
            <a:ext cx="2729552" cy="410575"/>
          </a:xfrm>
          <a:prstGeom prst="triangle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632020"/>
              </p:ext>
            </p:extLst>
          </p:nvPr>
        </p:nvGraphicFramePr>
        <p:xfrm>
          <a:off x="9410139" y="4420053"/>
          <a:ext cx="182880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779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Time to Market Improvements</a:t>
                      </a:r>
                      <a:endParaRPr lang="en-US" sz="14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7799"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Reduced</a:t>
                      </a:r>
                      <a:r>
                        <a:rPr lang="en-US" sz="1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Business Disruption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7799">
                <a:tc>
                  <a:txBody>
                    <a:bodyPr/>
                    <a:lstStyle/>
                    <a:p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Improved Developer Productivity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8748215" y="5212886"/>
            <a:ext cx="64008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646776" y="6016189"/>
            <a:ext cx="3200400" cy="474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200394" y="6011446"/>
            <a:ext cx="1463040" cy="474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138398" y="6020932"/>
            <a:ext cx="1624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On-Premises</a:t>
            </a:r>
            <a:endParaRPr lang="en-US" sz="1600" b="1" dirty="0"/>
          </a:p>
        </p:txBody>
      </p:sp>
      <p:sp>
        <p:nvSpPr>
          <p:cNvPr id="47" name="Rectangle 46"/>
          <p:cNvSpPr/>
          <p:nvPr/>
        </p:nvSpPr>
        <p:spPr>
          <a:xfrm>
            <a:off x="5523913" y="6018560"/>
            <a:ext cx="1624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Cloud</a:t>
            </a:r>
            <a:endParaRPr lang="en-US" sz="1600" b="1" dirty="0"/>
          </a:p>
        </p:txBody>
      </p:sp>
      <p:sp>
        <p:nvSpPr>
          <p:cNvPr id="48" name="Rectangle 47"/>
          <p:cNvSpPr/>
          <p:nvPr/>
        </p:nvSpPr>
        <p:spPr>
          <a:xfrm>
            <a:off x="6851190" y="6020932"/>
            <a:ext cx="25089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/>
              <a:t>Cloud + Business Benefits</a:t>
            </a:r>
            <a:endParaRPr lang="en-US" sz="1600" b="1" dirty="0"/>
          </a:p>
        </p:txBody>
      </p:sp>
      <p:sp>
        <p:nvSpPr>
          <p:cNvPr id="74" name="Rectangle 73"/>
          <p:cNvSpPr/>
          <p:nvPr/>
        </p:nvSpPr>
        <p:spPr>
          <a:xfrm>
            <a:off x="343838" y="889221"/>
            <a:ext cx="585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Up To </a:t>
            </a:r>
            <a:r>
              <a:rPr lang="en-US" sz="2400" b="1" dirty="0" smtClean="0">
                <a:solidFill>
                  <a:schemeClr val="bg1"/>
                </a:solidFill>
              </a:rPr>
              <a:t>$1.9 Million </a:t>
            </a:r>
            <a:r>
              <a:rPr lang="en-US" sz="2400" b="1" dirty="0">
                <a:solidFill>
                  <a:schemeClr val="bg1"/>
                </a:solidFill>
              </a:rPr>
              <a:t>Lower Costs Over 5 Years!</a:t>
            </a:r>
          </a:p>
        </p:txBody>
      </p:sp>
      <p:sp>
        <p:nvSpPr>
          <p:cNvPr id="3" name="Rectangle 2"/>
          <p:cNvSpPr/>
          <p:nvPr/>
        </p:nvSpPr>
        <p:spPr>
          <a:xfrm>
            <a:off x="343838" y="1521113"/>
            <a:ext cx="106289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Sample</a:t>
            </a:r>
            <a:r>
              <a:rPr lang="en-US" sz="1400" b="1" dirty="0" smtClean="0">
                <a:solidFill>
                  <a:srgbClr val="FF0000"/>
                </a:solidFill>
              </a:rPr>
              <a:t> MIDSIZE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EBS Environment: 500 Concurrent Users, 3 TB Database, No RAC</a:t>
            </a:r>
          </a:p>
        </p:txBody>
      </p:sp>
      <p:sp>
        <p:nvSpPr>
          <p:cNvPr id="38" name="Down Arrow 37"/>
          <p:cNvSpPr/>
          <p:nvPr/>
        </p:nvSpPr>
        <p:spPr>
          <a:xfrm rot="5400000">
            <a:off x="7017506" y="1106107"/>
            <a:ext cx="555171" cy="973184"/>
          </a:xfrm>
          <a:prstGeom prst="downArrow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794746" y="1210608"/>
            <a:ext cx="3909573" cy="783772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Select customer environment Size &amp; remove the size in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. Only 1 Business Value slide per proposal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248156" y="2199623"/>
            <a:ext cx="5699112" cy="1492416"/>
            <a:chOff x="3248156" y="2297943"/>
            <a:chExt cx="5699112" cy="1492416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248156" y="2297943"/>
              <a:ext cx="5394960" cy="4743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335955" y="2302686"/>
              <a:ext cx="0" cy="100584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6182668" y="2618362"/>
              <a:ext cx="10643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-$1.3 M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8014887" y="2327319"/>
              <a:ext cx="0" cy="146304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7882960" y="2642687"/>
              <a:ext cx="10643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-$1.9 M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99557"/>
              </p:ext>
            </p:extLst>
          </p:nvPr>
        </p:nvGraphicFramePr>
        <p:xfrm>
          <a:off x="580036" y="2638849"/>
          <a:ext cx="219456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4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HARDWARE &amp; DATACENTER</a:t>
                      </a:r>
                      <a:endParaRPr lang="en-US" sz="14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892317"/>
              </p:ext>
            </p:extLst>
          </p:nvPr>
        </p:nvGraphicFramePr>
        <p:xfrm>
          <a:off x="580036" y="3877556"/>
          <a:ext cx="219456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4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PEOPLE</a:t>
                      </a:r>
                      <a:endParaRPr 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02233"/>
              </p:ext>
            </p:extLst>
          </p:nvPr>
        </p:nvGraphicFramePr>
        <p:xfrm>
          <a:off x="580036" y="5372106"/>
          <a:ext cx="219456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4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SUPPORT &amp; SERVICES</a:t>
                      </a:r>
                      <a:endParaRPr 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098252"/>
              </p:ext>
            </p:extLst>
          </p:nvPr>
        </p:nvGraphicFramePr>
        <p:xfrm>
          <a:off x="9410139" y="3101852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CLOUD</a:t>
                      </a:r>
                      <a:endParaRPr lang="en-US" sz="14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2" name="Straight Arrow Connector 51"/>
          <p:cNvCxnSpPr/>
          <p:nvPr/>
        </p:nvCxnSpPr>
        <p:spPr>
          <a:xfrm flipH="1">
            <a:off x="7002543" y="3326174"/>
            <a:ext cx="237744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4"/>
          <p:cNvSpPr>
            <a:spLocks noGrp="1"/>
          </p:cNvSpPr>
          <p:nvPr>
            <p:ph type="title"/>
          </p:nvPr>
        </p:nvSpPr>
        <p:spPr>
          <a:xfrm>
            <a:off x="340739" y="283568"/>
            <a:ext cx="11437275" cy="584912"/>
          </a:xfrm>
        </p:spPr>
        <p:txBody>
          <a:bodyPr/>
          <a:lstStyle/>
          <a:p>
            <a:r>
              <a:rPr lang="en-US" dirty="0" smtClean="0"/>
              <a:t>Running EBS on Oracle Cloud Reduces Both Hard &amp; Soft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4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Chart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976645"/>
              </p:ext>
            </p:extLst>
          </p:nvPr>
        </p:nvGraphicFramePr>
        <p:xfrm>
          <a:off x="7040880" y="1902042"/>
          <a:ext cx="219456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5" name="Chart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319929"/>
              </p:ext>
            </p:extLst>
          </p:nvPr>
        </p:nvGraphicFramePr>
        <p:xfrm>
          <a:off x="5192955" y="1902042"/>
          <a:ext cx="219456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Parallelogram 33"/>
          <p:cNvSpPr/>
          <p:nvPr/>
        </p:nvSpPr>
        <p:spPr>
          <a:xfrm>
            <a:off x="-442452" y="283464"/>
            <a:ext cx="12443952" cy="1143000"/>
          </a:xfrm>
          <a:prstGeom prst="parallelogram">
            <a:avLst>
              <a:gd name="adj" fmla="val 36579"/>
            </a:avLst>
          </a:prstGeom>
          <a:solidFill>
            <a:schemeClr val="accent2">
              <a:alpha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1" name="Char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5239255"/>
              </p:ext>
            </p:extLst>
          </p:nvPr>
        </p:nvGraphicFramePr>
        <p:xfrm>
          <a:off x="2830576" y="1921287"/>
          <a:ext cx="219456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38" name="Straight Arrow Connector 37"/>
          <p:cNvCxnSpPr/>
          <p:nvPr/>
        </p:nvCxnSpPr>
        <p:spPr>
          <a:xfrm flipH="1">
            <a:off x="6927371" y="3559052"/>
            <a:ext cx="246888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404768"/>
              </p:ext>
            </p:extLst>
          </p:nvPr>
        </p:nvGraphicFramePr>
        <p:xfrm>
          <a:off x="580036" y="2474257"/>
          <a:ext cx="219456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4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HARDWARE &amp; DATACENTER</a:t>
                      </a:r>
                      <a:endParaRPr lang="en-US" sz="14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0739" y="283568"/>
            <a:ext cx="11437275" cy="584912"/>
          </a:xfrm>
        </p:spPr>
        <p:txBody>
          <a:bodyPr/>
          <a:lstStyle/>
          <a:p>
            <a:r>
              <a:rPr lang="en-US" dirty="0" smtClean="0"/>
              <a:t>Running EBS on Oracle Cloud Reduces Both Hard &amp; Soft Costs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422710"/>
              </p:ext>
            </p:extLst>
          </p:nvPr>
        </p:nvGraphicFramePr>
        <p:xfrm>
          <a:off x="580036" y="3877556"/>
          <a:ext cx="219456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4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PEOPLE</a:t>
                      </a:r>
                      <a:endParaRPr 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81445"/>
              </p:ext>
            </p:extLst>
          </p:nvPr>
        </p:nvGraphicFramePr>
        <p:xfrm>
          <a:off x="580036" y="5368884"/>
          <a:ext cx="219456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4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SUPPORT &amp; SERVICES</a:t>
                      </a:r>
                      <a:endParaRPr 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>
            <a:off x="2770490" y="2680359"/>
            <a:ext cx="45720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86410" y="4111407"/>
            <a:ext cx="45720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86410" y="5609113"/>
            <a:ext cx="457200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/>
          <p:cNvSpPr/>
          <p:nvPr/>
        </p:nvSpPr>
        <p:spPr>
          <a:xfrm rot="5400000">
            <a:off x="3780418" y="4100022"/>
            <a:ext cx="2729552" cy="410575"/>
          </a:xfrm>
          <a:prstGeom prst="triangle">
            <a:avLst/>
          </a:prstGeom>
          <a:solidFill>
            <a:srgbClr val="41555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5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124694"/>
              </p:ext>
            </p:extLst>
          </p:nvPr>
        </p:nvGraphicFramePr>
        <p:xfrm>
          <a:off x="9410139" y="3330452"/>
          <a:ext cx="182880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CLOUD</a:t>
                      </a:r>
                      <a:endParaRPr lang="en-US" sz="14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16303"/>
              </p:ext>
            </p:extLst>
          </p:nvPr>
        </p:nvGraphicFramePr>
        <p:xfrm>
          <a:off x="9441184" y="4939387"/>
          <a:ext cx="1828800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/>
                        <a:t>Time to Market Improvements</a:t>
                      </a:r>
                      <a:endParaRPr 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Improved Developer Productivity</a:t>
                      </a:r>
                      <a:endParaRPr 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 flipH="1">
            <a:off x="8748215" y="5212886"/>
            <a:ext cx="691494" cy="0"/>
          </a:xfrm>
          <a:prstGeom prst="straightConnector1">
            <a:avLst/>
          </a:prstGeom>
          <a:ln w="31750">
            <a:solidFill>
              <a:schemeClr val="accent5"/>
            </a:solidFill>
            <a:miter lim="800000"/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646776" y="6016189"/>
            <a:ext cx="3200400" cy="474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200394" y="6011446"/>
            <a:ext cx="1463040" cy="4743"/>
          </a:xfrm>
          <a:prstGeom prst="line">
            <a:avLst/>
          </a:prstGeom>
          <a:ln w="19050">
            <a:solidFill>
              <a:schemeClr val="accent5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138398" y="6020932"/>
            <a:ext cx="1624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On-Premises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23913" y="6018560"/>
            <a:ext cx="1624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51190" y="6020932"/>
            <a:ext cx="25089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+ Business Benefits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48156" y="2318495"/>
            <a:ext cx="5394960" cy="1400976"/>
            <a:chOff x="3248156" y="2297943"/>
            <a:chExt cx="5394960" cy="1400976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248156" y="2297943"/>
              <a:ext cx="5394960" cy="4743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335955" y="2302686"/>
              <a:ext cx="0" cy="82296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5410356" y="2647373"/>
              <a:ext cx="10643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2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-$4</a:t>
              </a:r>
              <a:r>
                <a:rPr lang="en-US" sz="1600" b="1" dirty="0" smtClean="0">
                  <a:solidFill>
                    <a:srgbClr val="FFFFFF"/>
                  </a:solidFill>
                  <a:latin typeface="Calibri"/>
                </a:rPr>
                <a:t>.4 M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8142703" y="2327319"/>
              <a:ext cx="0" cy="137160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7228922" y="2647373"/>
              <a:ext cx="10643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2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-$7.3 M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Rectangle 73"/>
          <p:cNvSpPr/>
          <p:nvPr/>
        </p:nvSpPr>
        <p:spPr>
          <a:xfrm>
            <a:off x="343838" y="889221"/>
            <a:ext cx="5577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 $7.3 Million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TCO Over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Years!</a:t>
            </a:r>
          </a:p>
        </p:txBody>
      </p:sp>
      <p:sp>
        <p:nvSpPr>
          <p:cNvPr id="3" name="Rectangle 2"/>
          <p:cNvSpPr/>
          <p:nvPr/>
        </p:nvSpPr>
        <p:spPr>
          <a:xfrm>
            <a:off x="343838" y="1521113"/>
            <a:ext cx="105832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LARGE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EBS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Environment: 2000 Concurrent Users, 7 TB Database, Up to 4 Node RAC</a:t>
            </a:r>
          </a:p>
        </p:txBody>
      </p:sp>
      <p:sp>
        <p:nvSpPr>
          <p:cNvPr id="32" name="Down Arrow 31"/>
          <p:cNvSpPr/>
          <p:nvPr/>
        </p:nvSpPr>
        <p:spPr>
          <a:xfrm rot="5400000">
            <a:off x="7209530" y="987235"/>
            <a:ext cx="555171" cy="973184"/>
          </a:xfrm>
          <a:prstGeom prst="downArrow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986770" y="1091736"/>
            <a:ext cx="3909573" cy="783772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Select customer environment Size &amp; remove the size in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. Only 1 Business Value slide per proposal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7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sz="850" dirty="0">
                <a:solidFill>
                  <a:schemeClr val="bg1"/>
                </a:solidFill>
              </a:rPr>
              <a:t>Copyright © </a:t>
            </a:r>
            <a:r>
              <a:rPr lang="en-US" sz="850" dirty="0" smtClean="0">
                <a:solidFill>
                  <a:schemeClr val="bg1"/>
                </a:solidFill>
              </a:rPr>
              <a:t>2017,</a:t>
            </a:r>
            <a:r>
              <a:rPr sz="850" dirty="0" smtClean="0">
                <a:solidFill>
                  <a:schemeClr val="bg1"/>
                </a:solidFill>
              </a:rPr>
              <a:t> </a:t>
            </a:r>
            <a:r>
              <a:rPr sz="850" dirty="0">
                <a:solidFill>
                  <a:schemeClr val="bg1"/>
                </a:solidFill>
              </a:rPr>
              <a:t>Oracle and/or its affiliates. All rights reserved.  </a:t>
            </a:r>
            <a:r>
              <a:rPr sz="850" dirty="0" smtClean="0">
                <a:solidFill>
                  <a:schemeClr val="bg1"/>
                </a:solidFill>
              </a:rPr>
              <a:t>|</a:t>
            </a:r>
            <a:endParaRPr sz="850" dirty="0">
              <a:solidFill>
                <a:schemeClr val="bg1"/>
              </a:solidFill>
            </a:endParaRPr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496243" y="1875187"/>
            <a:ext cx="6412558" cy="43337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Improved time-to-market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Shortened project times</a:t>
            </a:r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On-demand self-service</a:t>
            </a:r>
          </a:p>
          <a:p>
            <a:pPr marL="457200" lvl="2">
              <a:spcBef>
                <a:spcPts val="400"/>
              </a:spcBef>
              <a:buClr>
                <a:schemeClr val="tx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Automated quick provisioning of fresh images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Increased </a:t>
            </a:r>
            <a:r>
              <a:rPr lang="en-US" sz="2000" dirty="0">
                <a:solidFill>
                  <a:schemeClr val="tx1"/>
                </a:solidFill>
              </a:rPr>
              <a:t>availability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Support from single vendor</a:t>
            </a:r>
          </a:p>
          <a:p>
            <a:pPr>
              <a:spcBef>
                <a:spcPts val="400"/>
              </a:spcBef>
              <a:buClr>
                <a:schemeClr val="tx1"/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High performance cloud infrastructure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In the cloud, faster means cheaper</a:t>
            </a:r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en-US" sz="2000" dirty="0" smtClean="0">
                <a:solidFill>
                  <a:schemeClr val="tx1"/>
                </a:solidFill>
              </a:rPr>
              <a:t>Reduction in labor to run &amp; maintain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Automated migration of on-prem environment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Hybrid cloud app management &amp; monitoring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Rapid elasticity: Automated scaling &amp; load balancing</a:t>
            </a:r>
          </a:p>
          <a:p>
            <a:pPr lvl="1">
              <a:spcBef>
                <a:spcPts val="400"/>
              </a:spcBef>
              <a:buClr>
                <a:schemeClr val="tx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Upgrade &amp; patching automation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311535" y="6072264"/>
            <a:ext cx="4322618" cy="3432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smtClean="0">
                <a:solidFill>
                  <a:schemeClr val="bg1"/>
                </a:solidFill>
              </a:rPr>
              <a:t>Benefits - </a:t>
            </a:r>
            <a:r>
              <a:rPr lang="en-US" sz="1400" dirty="0" smtClean="0">
                <a:solidFill>
                  <a:schemeClr val="bg1"/>
                </a:solidFill>
              </a:rPr>
              <a:t>Whitepaper: </a:t>
            </a:r>
            <a:r>
              <a:rPr lang="en-US" sz="1400" dirty="0" smtClean="0">
                <a:solidFill>
                  <a:schemeClr val="bg1"/>
                </a:solidFill>
                <a:hlinkClick r:id="rId2"/>
              </a:rPr>
              <a:t>E-Business Suite on Oracle Cloud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Parallelogram 13"/>
          <p:cNvSpPr/>
          <p:nvPr/>
        </p:nvSpPr>
        <p:spPr>
          <a:xfrm>
            <a:off x="-765096" y="342015"/>
            <a:ext cx="12241162" cy="1097280"/>
          </a:xfrm>
          <a:prstGeom prst="parallelogram">
            <a:avLst>
              <a:gd name="adj" fmla="val 36579"/>
            </a:avLst>
          </a:prstGeom>
          <a:blipFill>
            <a:blip r:embed="rId3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13339" y="462844"/>
            <a:ext cx="11125200" cy="107244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Running EBS in the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loud Benefits Your Business </a:t>
            </a: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Without Causing Disruption or Change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1535" y="2680447"/>
            <a:ext cx="3465689" cy="4176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NO BUSINESS DISRUPTION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8391344" y="3409017"/>
            <a:ext cx="3567472" cy="335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The E-Business suite you </a:t>
            </a:r>
            <a:r>
              <a:rPr lang="en-US" sz="1600" b="1" dirty="0">
                <a:solidFill>
                  <a:srgbClr val="FFFFFF"/>
                </a:solidFill>
              </a:rPr>
              <a:t>KNOW</a:t>
            </a:r>
          </a:p>
        </p:txBody>
      </p:sp>
      <p:sp>
        <p:nvSpPr>
          <p:cNvPr id="9" name="TextBox 8"/>
          <p:cNvSpPr txBox="1"/>
          <p:nvPr/>
        </p:nvSpPr>
        <p:spPr bwMode="gray">
          <a:xfrm>
            <a:off x="8391344" y="4090294"/>
            <a:ext cx="3567472" cy="335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The E-Business suite you </a:t>
            </a:r>
            <a:r>
              <a:rPr lang="en-US" sz="1600" b="1" dirty="0">
                <a:solidFill>
                  <a:srgbClr val="FFFFFF"/>
                </a:solidFill>
              </a:rPr>
              <a:t>OWN</a:t>
            </a:r>
          </a:p>
        </p:txBody>
      </p:sp>
      <p:sp>
        <p:nvSpPr>
          <p:cNvPr id="11" name="TextBox 10"/>
          <p:cNvSpPr txBox="1"/>
          <p:nvPr/>
        </p:nvSpPr>
        <p:spPr bwMode="gray">
          <a:xfrm>
            <a:off x="8391344" y="4771571"/>
            <a:ext cx="3567472" cy="3356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The E-Business suite you </a:t>
            </a:r>
            <a:r>
              <a:rPr lang="en-US" sz="1600" b="1" dirty="0">
                <a:solidFill>
                  <a:srgbClr val="FFFFFF"/>
                </a:solidFill>
              </a:rPr>
              <a:t>CUSTOMIZED</a:t>
            </a:r>
          </a:p>
        </p:txBody>
      </p:sp>
      <p:sp>
        <p:nvSpPr>
          <p:cNvPr id="12" name="Freeform 6"/>
          <p:cNvSpPr>
            <a:spLocks noChangeAspect="1" noChangeArrowheads="1"/>
          </p:cNvSpPr>
          <p:nvPr/>
        </p:nvSpPr>
        <p:spPr bwMode="gray">
          <a:xfrm>
            <a:off x="7804328" y="3294545"/>
            <a:ext cx="365760" cy="450166"/>
          </a:xfrm>
          <a:custGeom>
            <a:avLst/>
            <a:gdLst>
              <a:gd name="T0" fmla="*/ 2211 w 2408"/>
              <a:gd name="T1" fmla="*/ 1956 h 2964"/>
              <a:gd name="T2" fmla="*/ 1991 w 2408"/>
              <a:gd name="T3" fmla="*/ 1679 h 2964"/>
              <a:gd name="T4" fmla="*/ 1528 w 2408"/>
              <a:gd name="T5" fmla="*/ 1470 h 2964"/>
              <a:gd name="T6" fmla="*/ 1516 w 2408"/>
              <a:gd name="T7" fmla="*/ 1470 h 2964"/>
              <a:gd name="T8" fmla="*/ 1493 w 2408"/>
              <a:gd name="T9" fmla="*/ 1459 h 2964"/>
              <a:gd name="T10" fmla="*/ 1713 w 2408"/>
              <a:gd name="T11" fmla="*/ 1899 h 2964"/>
              <a:gd name="T12" fmla="*/ 1574 w 2408"/>
              <a:gd name="T13" fmla="*/ 1899 h 2964"/>
              <a:gd name="T14" fmla="*/ 1296 w 2408"/>
              <a:gd name="T15" fmla="*/ 2592 h 2964"/>
              <a:gd name="T16" fmla="*/ 1412 w 2408"/>
              <a:gd name="T17" fmla="*/ 1574 h 2964"/>
              <a:gd name="T18" fmla="*/ 1204 w 2408"/>
              <a:gd name="T19" fmla="*/ 1621 h 2964"/>
              <a:gd name="T20" fmla="*/ 996 w 2408"/>
              <a:gd name="T21" fmla="*/ 1574 h 2964"/>
              <a:gd name="T22" fmla="*/ 1111 w 2408"/>
              <a:gd name="T23" fmla="*/ 2592 h 2964"/>
              <a:gd name="T24" fmla="*/ 833 w 2408"/>
              <a:gd name="T25" fmla="*/ 1899 h 2964"/>
              <a:gd name="T26" fmla="*/ 694 w 2408"/>
              <a:gd name="T27" fmla="*/ 1899 h 2964"/>
              <a:gd name="T28" fmla="*/ 914 w 2408"/>
              <a:gd name="T29" fmla="*/ 1459 h 2964"/>
              <a:gd name="T30" fmla="*/ 891 w 2408"/>
              <a:gd name="T31" fmla="*/ 1470 h 2964"/>
              <a:gd name="T32" fmla="*/ 880 w 2408"/>
              <a:gd name="T33" fmla="*/ 1470 h 2964"/>
              <a:gd name="T34" fmla="*/ 417 w 2408"/>
              <a:gd name="T35" fmla="*/ 1679 h 2964"/>
              <a:gd name="T36" fmla="*/ 197 w 2408"/>
              <a:gd name="T37" fmla="*/ 1956 h 2964"/>
              <a:gd name="T38" fmla="*/ 0 w 2408"/>
              <a:gd name="T39" fmla="*/ 2963 h 2964"/>
              <a:gd name="T40" fmla="*/ 417 w 2408"/>
              <a:gd name="T41" fmla="*/ 2963 h 2964"/>
              <a:gd name="T42" fmla="*/ 533 w 2408"/>
              <a:gd name="T43" fmla="*/ 2349 h 2964"/>
              <a:gd name="T44" fmla="*/ 648 w 2408"/>
              <a:gd name="T45" fmla="*/ 2963 h 2964"/>
              <a:gd name="T46" fmla="*/ 1760 w 2408"/>
              <a:gd name="T47" fmla="*/ 2963 h 2964"/>
              <a:gd name="T48" fmla="*/ 1875 w 2408"/>
              <a:gd name="T49" fmla="*/ 2349 h 2964"/>
              <a:gd name="T50" fmla="*/ 1991 w 2408"/>
              <a:gd name="T51" fmla="*/ 2963 h 2964"/>
              <a:gd name="T52" fmla="*/ 2407 w 2408"/>
              <a:gd name="T53" fmla="*/ 2963 h 2964"/>
              <a:gd name="T54" fmla="*/ 2211 w 2408"/>
              <a:gd name="T55" fmla="*/ 1956 h 2964"/>
              <a:gd name="T56" fmla="*/ 972 w 2408"/>
              <a:gd name="T57" fmla="*/ 1215 h 2964"/>
              <a:gd name="T58" fmla="*/ 880 w 2408"/>
              <a:gd name="T59" fmla="*/ 1019 h 2964"/>
              <a:gd name="T60" fmla="*/ 776 w 2408"/>
              <a:gd name="T61" fmla="*/ 903 h 2964"/>
              <a:gd name="T62" fmla="*/ 752 w 2408"/>
              <a:gd name="T63" fmla="*/ 799 h 2964"/>
              <a:gd name="T64" fmla="*/ 833 w 2408"/>
              <a:gd name="T65" fmla="*/ 695 h 2964"/>
              <a:gd name="T66" fmla="*/ 833 w 2408"/>
              <a:gd name="T67" fmla="*/ 613 h 2964"/>
              <a:gd name="T68" fmla="*/ 1019 w 2408"/>
              <a:gd name="T69" fmla="*/ 313 h 2964"/>
              <a:gd name="T70" fmla="*/ 1401 w 2408"/>
              <a:gd name="T71" fmla="*/ 695 h 2964"/>
              <a:gd name="T72" fmla="*/ 1482 w 2408"/>
              <a:gd name="T73" fmla="*/ 695 h 2964"/>
              <a:gd name="T74" fmla="*/ 1574 w 2408"/>
              <a:gd name="T75" fmla="*/ 776 h 2964"/>
              <a:gd name="T76" fmla="*/ 1354 w 2408"/>
              <a:gd name="T77" fmla="*/ 1297 h 2964"/>
              <a:gd name="T78" fmla="*/ 1667 w 2408"/>
              <a:gd name="T79" fmla="*/ 1297 h 2964"/>
              <a:gd name="T80" fmla="*/ 1806 w 2408"/>
              <a:gd name="T81" fmla="*/ 706 h 2964"/>
              <a:gd name="T82" fmla="*/ 1806 w 2408"/>
              <a:gd name="T83" fmla="*/ 695 h 2964"/>
              <a:gd name="T84" fmla="*/ 1296 w 2408"/>
              <a:gd name="T85" fmla="*/ 93 h 2964"/>
              <a:gd name="T86" fmla="*/ 1227 w 2408"/>
              <a:gd name="T87" fmla="*/ 0 h 2964"/>
              <a:gd name="T88" fmla="*/ 602 w 2408"/>
              <a:gd name="T89" fmla="*/ 648 h 2964"/>
              <a:gd name="T90" fmla="*/ 972 w 2408"/>
              <a:gd name="T91" fmla="*/ 1215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08" h="2964">
                <a:moveTo>
                  <a:pt x="2211" y="1956"/>
                </a:moveTo>
                <a:cubicBezTo>
                  <a:pt x="2188" y="1829"/>
                  <a:pt x="2107" y="1725"/>
                  <a:pt x="1991" y="1679"/>
                </a:cubicBezTo>
                <a:cubicBezTo>
                  <a:pt x="1528" y="1470"/>
                  <a:pt x="1528" y="1470"/>
                  <a:pt x="1528" y="1470"/>
                </a:cubicBezTo>
                <a:cubicBezTo>
                  <a:pt x="1516" y="1470"/>
                  <a:pt x="1516" y="1470"/>
                  <a:pt x="1516" y="1470"/>
                </a:cubicBezTo>
                <a:cubicBezTo>
                  <a:pt x="1505" y="1470"/>
                  <a:pt x="1505" y="1459"/>
                  <a:pt x="1493" y="1459"/>
                </a:cubicBezTo>
                <a:cubicBezTo>
                  <a:pt x="1713" y="1899"/>
                  <a:pt x="1713" y="1899"/>
                  <a:pt x="1713" y="1899"/>
                </a:cubicBezTo>
                <a:cubicBezTo>
                  <a:pt x="1574" y="1899"/>
                  <a:pt x="1574" y="1899"/>
                  <a:pt x="1574" y="1899"/>
                </a:cubicBezTo>
                <a:cubicBezTo>
                  <a:pt x="1296" y="2592"/>
                  <a:pt x="1296" y="2592"/>
                  <a:pt x="1296" y="2592"/>
                </a:cubicBezTo>
                <a:cubicBezTo>
                  <a:pt x="1412" y="1574"/>
                  <a:pt x="1412" y="1574"/>
                  <a:pt x="1412" y="1574"/>
                </a:cubicBezTo>
                <a:cubicBezTo>
                  <a:pt x="1354" y="1598"/>
                  <a:pt x="1296" y="1621"/>
                  <a:pt x="1204" y="1621"/>
                </a:cubicBezTo>
                <a:cubicBezTo>
                  <a:pt x="1111" y="1621"/>
                  <a:pt x="1053" y="1598"/>
                  <a:pt x="996" y="1574"/>
                </a:cubicBezTo>
                <a:cubicBezTo>
                  <a:pt x="1111" y="2592"/>
                  <a:pt x="1111" y="2592"/>
                  <a:pt x="1111" y="2592"/>
                </a:cubicBezTo>
                <a:cubicBezTo>
                  <a:pt x="833" y="1899"/>
                  <a:pt x="833" y="1899"/>
                  <a:pt x="833" y="1899"/>
                </a:cubicBezTo>
                <a:cubicBezTo>
                  <a:pt x="694" y="1899"/>
                  <a:pt x="694" y="1899"/>
                  <a:pt x="694" y="1899"/>
                </a:cubicBezTo>
                <a:cubicBezTo>
                  <a:pt x="914" y="1459"/>
                  <a:pt x="914" y="1459"/>
                  <a:pt x="914" y="1459"/>
                </a:cubicBezTo>
                <a:cubicBezTo>
                  <a:pt x="903" y="1459"/>
                  <a:pt x="903" y="1470"/>
                  <a:pt x="891" y="1470"/>
                </a:cubicBezTo>
                <a:cubicBezTo>
                  <a:pt x="880" y="1470"/>
                  <a:pt x="880" y="1470"/>
                  <a:pt x="880" y="1470"/>
                </a:cubicBezTo>
                <a:cubicBezTo>
                  <a:pt x="417" y="1679"/>
                  <a:pt x="417" y="1679"/>
                  <a:pt x="417" y="1679"/>
                </a:cubicBezTo>
                <a:cubicBezTo>
                  <a:pt x="301" y="1725"/>
                  <a:pt x="220" y="1829"/>
                  <a:pt x="197" y="1956"/>
                </a:cubicBezTo>
                <a:cubicBezTo>
                  <a:pt x="0" y="2963"/>
                  <a:pt x="0" y="2963"/>
                  <a:pt x="0" y="2963"/>
                </a:cubicBezTo>
                <a:cubicBezTo>
                  <a:pt x="417" y="2963"/>
                  <a:pt x="417" y="2963"/>
                  <a:pt x="417" y="2963"/>
                </a:cubicBezTo>
                <a:cubicBezTo>
                  <a:pt x="533" y="2349"/>
                  <a:pt x="533" y="2349"/>
                  <a:pt x="533" y="2349"/>
                </a:cubicBezTo>
                <a:cubicBezTo>
                  <a:pt x="648" y="2963"/>
                  <a:pt x="648" y="2963"/>
                  <a:pt x="648" y="2963"/>
                </a:cubicBezTo>
                <a:cubicBezTo>
                  <a:pt x="1760" y="2963"/>
                  <a:pt x="1760" y="2963"/>
                  <a:pt x="1760" y="2963"/>
                </a:cubicBezTo>
                <a:cubicBezTo>
                  <a:pt x="1875" y="2349"/>
                  <a:pt x="1875" y="2349"/>
                  <a:pt x="1875" y="2349"/>
                </a:cubicBezTo>
                <a:cubicBezTo>
                  <a:pt x="1991" y="2963"/>
                  <a:pt x="1991" y="2963"/>
                  <a:pt x="1991" y="2963"/>
                </a:cubicBezTo>
                <a:cubicBezTo>
                  <a:pt x="2407" y="2963"/>
                  <a:pt x="2407" y="2963"/>
                  <a:pt x="2407" y="2963"/>
                </a:cubicBezTo>
                <a:lnTo>
                  <a:pt x="2211" y="1956"/>
                </a:lnTo>
                <a:close/>
                <a:moveTo>
                  <a:pt x="972" y="1215"/>
                </a:moveTo>
                <a:cubicBezTo>
                  <a:pt x="926" y="1158"/>
                  <a:pt x="903" y="1088"/>
                  <a:pt x="880" y="1019"/>
                </a:cubicBezTo>
                <a:cubicBezTo>
                  <a:pt x="822" y="1007"/>
                  <a:pt x="776" y="961"/>
                  <a:pt x="776" y="903"/>
                </a:cubicBezTo>
                <a:cubicBezTo>
                  <a:pt x="752" y="799"/>
                  <a:pt x="752" y="799"/>
                  <a:pt x="752" y="799"/>
                </a:cubicBezTo>
                <a:cubicBezTo>
                  <a:pt x="752" y="752"/>
                  <a:pt x="787" y="706"/>
                  <a:pt x="833" y="695"/>
                </a:cubicBezTo>
                <a:cubicBezTo>
                  <a:pt x="833" y="648"/>
                  <a:pt x="833" y="613"/>
                  <a:pt x="833" y="613"/>
                </a:cubicBezTo>
                <a:cubicBezTo>
                  <a:pt x="833" y="556"/>
                  <a:pt x="845" y="382"/>
                  <a:pt x="1019" y="313"/>
                </a:cubicBezTo>
                <a:cubicBezTo>
                  <a:pt x="1019" y="521"/>
                  <a:pt x="1192" y="695"/>
                  <a:pt x="1401" y="695"/>
                </a:cubicBezTo>
                <a:cubicBezTo>
                  <a:pt x="1482" y="695"/>
                  <a:pt x="1482" y="695"/>
                  <a:pt x="1482" y="695"/>
                </a:cubicBezTo>
                <a:cubicBezTo>
                  <a:pt x="1528" y="695"/>
                  <a:pt x="1563" y="729"/>
                  <a:pt x="1574" y="776"/>
                </a:cubicBezTo>
                <a:cubicBezTo>
                  <a:pt x="1574" y="926"/>
                  <a:pt x="1539" y="1192"/>
                  <a:pt x="1354" y="1297"/>
                </a:cubicBezTo>
                <a:cubicBezTo>
                  <a:pt x="1667" y="1297"/>
                  <a:pt x="1667" y="1297"/>
                  <a:pt x="1667" y="1297"/>
                </a:cubicBezTo>
                <a:cubicBezTo>
                  <a:pt x="1760" y="1146"/>
                  <a:pt x="1806" y="880"/>
                  <a:pt x="1806" y="706"/>
                </a:cubicBezTo>
                <a:lnTo>
                  <a:pt x="1806" y="695"/>
                </a:lnTo>
                <a:cubicBezTo>
                  <a:pt x="1806" y="278"/>
                  <a:pt x="1598" y="93"/>
                  <a:pt x="1296" y="93"/>
                </a:cubicBezTo>
                <a:cubicBezTo>
                  <a:pt x="1227" y="0"/>
                  <a:pt x="1227" y="0"/>
                  <a:pt x="1227" y="0"/>
                </a:cubicBezTo>
                <a:cubicBezTo>
                  <a:pt x="937" y="0"/>
                  <a:pt x="602" y="185"/>
                  <a:pt x="602" y="648"/>
                </a:cubicBezTo>
                <a:cubicBezTo>
                  <a:pt x="602" y="857"/>
                  <a:pt x="683" y="1123"/>
                  <a:pt x="972" y="12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Freeform 7"/>
          <p:cNvSpPr>
            <a:spLocks noChangeAspect="1" noChangeArrowheads="1"/>
          </p:cNvSpPr>
          <p:nvPr/>
        </p:nvSpPr>
        <p:spPr bwMode="gray">
          <a:xfrm>
            <a:off x="7804328" y="4062277"/>
            <a:ext cx="365760" cy="363058"/>
          </a:xfrm>
          <a:custGeom>
            <a:avLst/>
            <a:gdLst>
              <a:gd name="T0" fmla="*/ 2662 w 2987"/>
              <a:gd name="T1" fmla="*/ 1447 h 2964"/>
              <a:gd name="T2" fmla="*/ 2870 w 2987"/>
              <a:gd name="T3" fmla="*/ 648 h 2964"/>
              <a:gd name="T4" fmla="*/ 2847 w 2987"/>
              <a:gd name="T5" fmla="*/ 590 h 2964"/>
              <a:gd name="T6" fmla="*/ 2882 w 2987"/>
              <a:gd name="T7" fmla="*/ 440 h 2964"/>
              <a:gd name="T8" fmla="*/ 2812 w 2987"/>
              <a:gd name="T9" fmla="*/ 440 h 2964"/>
              <a:gd name="T10" fmla="*/ 2708 w 2987"/>
              <a:gd name="T11" fmla="*/ 579 h 2964"/>
              <a:gd name="T12" fmla="*/ 2314 w 2987"/>
              <a:gd name="T13" fmla="*/ 1111 h 2964"/>
              <a:gd name="T14" fmla="*/ 0 w 2987"/>
              <a:gd name="T15" fmla="*/ 0 h 2964"/>
              <a:gd name="T16" fmla="*/ 231 w 2987"/>
              <a:gd name="T17" fmla="*/ 2963 h 2964"/>
              <a:gd name="T18" fmla="*/ 2685 w 2987"/>
              <a:gd name="T19" fmla="*/ 2685 h 2964"/>
              <a:gd name="T20" fmla="*/ 2314 w 2987"/>
              <a:gd name="T21" fmla="*/ 2500 h 2964"/>
              <a:gd name="T22" fmla="*/ 1760 w 2987"/>
              <a:gd name="T23" fmla="*/ 2361 h 2964"/>
              <a:gd name="T24" fmla="*/ 1748 w 2987"/>
              <a:gd name="T25" fmla="*/ 2349 h 2964"/>
              <a:gd name="T26" fmla="*/ 2407 w 2987"/>
              <a:gd name="T27" fmla="*/ 1505 h 2964"/>
              <a:gd name="T28" fmla="*/ 2812 w 2987"/>
              <a:gd name="T29" fmla="*/ 729 h 2964"/>
              <a:gd name="T30" fmla="*/ 2859 w 2987"/>
              <a:gd name="T31" fmla="*/ 857 h 2964"/>
              <a:gd name="T32" fmla="*/ 463 w 2987"/>
              <a:gd name="T33" fmla="*/ 1760 h 2964"/>
              <a:gd name="T34" fmla="*/ 1621 w 2987"/>
              <a:gd name="T35" fmla="*/ 1852 h 2964"/>
              <a:gd name="T36" fmla="*/ 463 w 2987"/>
              <a:gd name="T37" fmla="*/ 1760 h 2964"/>
              <a:gd name="T38" fmla="*/ 625 w 2987"/>
              <a:gd name="T39" fmla="*/ 2153 h 2964"/>
              <a:gd name="T40" fmla="*/ 857 w 2987"/>
              <a:gd name="T41" fmla="*/ 2061 h 2964"/>
              <a:gd name="T42" fmla="*/ 857 w 2987"/>
              <a:gd name="T43" fmla="*/ 2268 h 2964"/>
              <a:gd name="T44" fmla="*/ 1077 w 2987"/>
              <a:gd name="T45" fmla="*/ 2153 h 2964"/>
              <a:gd name="T46" fmla="*/ 1181 w 2987"/>
              <a:gd name="T47" fmla="*/ 2153 h 2964"/>
              <a:gd name="T48" fmla="*/ 1204 w 2987"/>
              <a:gd name="T49" fmla="*/ 2257 h 2964"/>
              <a:gd name="T50" fmla="*/ 1574 w 2987"/>
              <a:gd name="T51" fmla="*/ 2280 h 2964"/>
              <a:gd name="T52" fmla="*/ 1574 w 2987"/>
              <a:gd name="T53" fmla="*/ 2372 h 2964"/>
              <a:gd name="T54" fmla="*/ 1135 w 2987"/>
              <a:gd name="T55" fmla="*/ 2314 h 2964"/>
              <a:gd name="T56" fmla="*/ 880 w 2987"/>
              <a:gd name="T57" fmla="*/ 2372 h 2964"/>
              <a:gd name="T58" fmla="*/ 776 w 2987"/>
              <a:gd name="T59" fmla="*/ 2176 h 2964"/>
              <a:gd name="T60" fmla="*/ 706 w 2987"/>
              <a:gd name="T61" fmla="*/ 2211 h 2964"/>
              <a:gd name="T62" fmla="*/ 417 w 2987"/>
              <a:gd name="T63" fmla="*/ 2314 h 2964"/>
              <a:gd name="T64" fmla="*/ 2592 w 2987"/>
              <a:gd name="T65" fmla="*/ 2592 h 2964"/>
              <a:gd name="T66" fmla="*/ 2407 w 2987"/>
              <a:gd name="T67" fmla="*/ 2870 h 2964"/>
              <a:gd name="T68" fmla="*/ 463 w 2987"/>
              <a:gd name="T69" fmla="*/ 2731 h 2964"/>
              <a:gd name="T70" fmla="*/ 2592 w 2987"/>
              <a:gd name="T71" fmla="*/ 2592 h 2964"/>
              <a:gd name="T72" fmla="*/ 463 w 2987"/>
              <a:gd name="T73" fmla="*/ 1528 h 2964"/>
              <a:gd name="T74" fmla="*/ 1852 w 2987"/>
              <a:gd name="T75" fmla="*/ 1436 h 2964"/>
              <a:gd name="T76" fmla="*/ 1852 w 2987"/>
              <a:gd name="T77" fmla="*/ 1204 h 2964"/>
              <a:gd name="T78" fmla="*/ 463 w 2987"/>
              <a:gd name="T79" fmla="*/ 1111 h 2964"/>
              <a:gd name="T80" fmla="*/ 1852 w 2987"/>
              <a:gd name="T81" fmla="*/ 1204 h 2964"/>
              <a:gd name="T82" fmla="*/ 463 w 2987"/>
              <a:gd name="T83" fmla="*/ 880 h 2964"/>
              <a:gd name="T84" fmla="*/ 1852 w 2987"/>
              <a:gd name="T85" fmla="*/ 787 h 2964"/>
              <a:gd name="T86" fmla="*/ 1852 w 2987"/>
              <a:gd name="T87" fmla="*/ 556 h 2964"/>
              <a:gd name="T88" fmla="*/ 463 w 2987"/>
              <a:gd name="T89" fmla="*/ 463 h 2964"/>
              <a:gd name="T90" fmla="*/ 1852 w 2987"/>
              <a:gd name="T91" fmla="*/ 556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987" h="2964">
                <a:moveTo>
                  <a:pt x="2627" y="1320"/>
                </a:moveTo>
                <a:cubicBezTo>
                  <a:pt x="2592" y="1366"/>
                  <a:pt x="2616" y="1424"/>
                  <a:pt x="2662" y="1447"/>
                </a:cubicBezTo>
                <a:cubicBezTo>
                  <a:pt x="2766" y="1262"/>
                  <a:pt x="2870" y="1042"/>
                  <a:pt x="2940" y="891"/>
                </a:cubicBezTo>
                <a:cubicBezTo>
                  <a:pt x="2986" y="811"/>
                  <a:pt x="2951" y="706"/>
                  <a:pt x="2870" y="648"/>
                </a:cubicBezTo>
                <a:cubicBezTo>
                  <a:pt x="2824" y="625"/>
                  <a:pt x="2824" y="625"/>
                  <a:pt x="2824" y="625"/>
                </a:cubicBezTo>
                <a:cubicBezTo>
                  <a:pt x="2847" y="590"/>
                  <a:pt x="2847" y="590"/>
                  <a:pt x="2847" y="590"/>
                </a:cubicBezTo>
                <a:cubicBezTo>
                  <a:pt x="2893" y="486"/>
                  <a:pt x="2893" y="486"/>
                  <a:pt x="2893" y="486"/>
                </a:cubicBezTo>
                <a:cubicBezTo>
                  <a:pt x="2893" y="475"/>
                  <a:pt x="2893" y="452"/>
                  <a:pt x="2882" y="440"/>
                </a:cubicBezTo>
                <a:cubicBezTo>
                  <a:pt x="2847" y="428"/>
                  <a:pt x="2847" y="428"/>
                  <a:pt x="2847" y="428"/>
                </a:cubicBezTo>
                <a:cubicBezTo>
                  <a:pt x="2835" y="417"/>
                  <a:pt x="2812" y="428"/>
                  <a:pt x="2812" y="440"/>
                </a:cubicBezTo>
                <a:cubicBezTo>
                  <a:pt x="2743" y="521"/>
                  <a:pt x="2743" y="521"/>
                  <a:pt x="2743" y="521"/>
                </a:cubicBezTo>
                <a:cubicBezTo>
                  <a:pt x="2708" y="579"/>
                  <a:pt x="2708" y="579"/>
                  <a:pt x="2708" y="579"/>
                </a:cubicBezTo>
                <a:cubicBezTo>
                  <a:pt x="2685" y="579"/>
                  <a:pt x="2662" y="602"/>
                  <a:pt x="2639" y="613"/>
                </a:cubicBezTo>
                <a:cubicBezTo>
                  <a:pt x="2569" y="718"/>
                  <a:pt x="2430" y="926"/>
                  <a:pt x="2314" y="1111"/>
                </a:cubicBezTo>
                <a:cubicBezTo>
                  <a:pt x="2314" y="0"/>
                  <a:pt x="2314" y="0"/>
                  <a:pt x="23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731"/>
                  <a:pt x="0" y="2731"/>
                  <a:pt x="0" y="2731"/>
                </a:cubicBezTo>
                <a:cubicBezTo>
                  <a:pt x="0" y="2859"/>
                  <a:pt x="104" y="2963"/>
                  <a:pt x="231" y="2963"/>
                </a:cubicBezTo>
                <a:cubicBezTo>
                  <a:pt x="2407" y="2963"/>
                  <a:pt x="2407" y="2963"/>
                  <a:pt x="2407" y="2963"/>
                </a:cubicBezTo>
                <a:cubicBezTo>
                  <a:pt x="2557" y="2963"/>
                  <a:pt x="2685" y="2835"/>
                  <a:pt x="2685" y="2685"/>
                </a:cubicBezTo>
                <a:cubicBezTo>
                  <a:pt x="2685" y="2500"/>
                  <a:pt x="2685" y="2500"/>
                  <a:pt x="2685" y="2500"/>
                </a:cubicBezTo>
                <a:cubicBezTo>
                  <a:pt x="2314" y="2500"/>
                  <a:pt x="2314" y="2500"/>
                  <a:pt x="2314" y="2500"/>
                </a:cubicBezTo>
                <a:cubicBezTo>
                  <a:pt x="2314" y="1644"/>
                  <a:pt x="2314" y="1644"/>
                  <a:pt x="2314" y="1644"/>
                </a:cubicBezTo>
                <a:cubicBezTo>
                  <a:pt x="2049" y="2061"/>
                  <a:pt x="1817" y="2349"/>
                  <a:pt x="1760" y="2361"/>
                </a:cubicBezTo>
                <a:cubicBezTo>
                  <a:pt x="1748" y="2361"/>
                  <a:pt x="1748" y="2361"/>
                  <a:pt x="1748" y="2361"/>
                </a:cubicBezTo>
                <a:lnTo>
                  <a:pt x="1748" y="2349"/>
                </a:lnTo>
                <a:cubicBezTo>
                  <a:pt x="1737" y="2291"/>
                  <a:pt x="1899" y="1876"/>
                  <a:pt x="2165" y="1366"/>
                </a:cubicBezTo>
                <a:cubicBezTo>
                  <a:pt x="2407" y="1505"/>
                  <a:pt x="2407" y="1505"/>
                  <a:pt x="2407" y="1505"/>
                </a:cubicBezTo>
                <a:cubicBezTo>
                  <a:pt x="2442" y="1447"/>
                  <a:pt x="2477" y="1389"/>
                  <a:pt x="2511" y="1331"/>
                </a:cubicBezTo>
                <a:cubicBezTo>
                  <a:pt x="2627" y="1123"/>
                  <a:pt x="2754" y="857"/>
                  <a:pt x="2812" y="729"/>
                </a:cubicBezTo>
                <a:cubicBezTo>
                  <a:pt x="2824" y="729"/>
                  <a:pt x="2824" y="729"/>
                  <a:pt x="2824" y="729"/>
                </a:cubicBezTo>
                <a:cubicBezTo>
                  <a:pt x="2870" y="752"/>
                  <a:pt x="2882" y="811"/>
                  <a:pt x="2859" y="857"/>
                </a:cubicBezTo>
                <a:cubicBezTo>
                  <a:pt x="2801" y="984"/>
                  <a:pt x="2708" y="1158"/>
                  <a:pt x="2627" y="1320"/>
                </a:cubicBezTo>
                <a:close/>
                <a:moveTo>
                  <a:pt x="463" y="1760"/>
                </a:moveTo>
                <a:cubicBezTo>
                  <a:pt x="1621" y="1760"/>
                  <a:pt x="1621" y="1760"/>
                  <a:pt x="1621" y="1760"/>
                </a:cubicBezTo>
                <a:cubicBezTo>
                  <a:pt x="1621" y="1852"/>
                  <a:pt x="1621" y="1852"/>
                  <a:pt x="1621" y="1852"/>
                </a:cubicBezTo>
                <a:cubicBezTo>
                  <a:pt x="463" y="1852"/>
                  <a:pt x="463" y="1852"/>
                  <a:pt x="463" y="1852"/>
                </a:cubicBezTo>
                <a:lnTo>
                  <a:pt x="463" y="1760"/>
                </a:lnTo>
                <a:close/>
                <a:moveTo>
                  <a:pt x="463" y="2268"/>
                </a:moveTo>
                <a:cubicBezTo>
                  <a:pt x="533" y="2268"/>
                  <a:pt x="579" y="2211"/>
                  <a:pt x="625" y="2153"/>
                </a:cubicBezTo>
                <a:cubicBezTo>
                  <a:pt x="672" y="2095"/>
                  <a:pt x="718" y="2038"/>
                  <a:pt x="787" y="2038"/>
                </a:cubicBezTo>
                <a:cubicBezTo>
                  <a:pt x="822" y="2038"/>
                  <a:pt x="845" y="2049"/>
                  <a:pt x="857" y="2061"/>
                </a:cubicBezTo>
                <a:cubicBezTo>
                  <a:pt x="880" y="2095"/>
                  <a:pt x="868" y="2153"/>
                  <a:pt x="868" y="2200"/>
                </a:cubicBezTo>
                <a:cubicBezTo>
                  <a:pt x="857" y="2211"/>
                  <a:pt x="857" y="2268"/>
                  <a:pt x="857" y="2268"/>
                </a:cubicBezTo>
                <a:cubicBezTo>
                  <a:pt x="857" y="2268"/>
                  <a:pt x="868" y="2280"/>
                  <a:pt x="880" y="2280"/>
                </a:cubicBezTo>
                <a:cubicBezTo>
                  <a:pt x="996" y="2280"/>
                  <a:pt x="1065" y="2153"/>
                  <a:pt x="1077" y="2153"/>
                </a:cubicBezTo>
                <a:cubicBezTo>
                  <a:pt x="1077" y="2142"/>
                  <a:pt x="1100" y="2130"/>
                  <a:pt x="1111" y="2130"/>
                </a:cubicBezTo>
                <a:cubicBezTo>
                  <a:pt x="1146" y="2130"/>
                  <a:pt x="1169" y="2142"/>
                  <a:pt x="1181" y="2153"/>
                </a:cubicBezTo>
                <a:cubicBezTo>
                  <a:pt x="1204" y="2176"/>
                  <a:pt x="1204" y="2211"/>
                  <a:pt x="1204" y="2223"/>
                </a:cubicBezTo>
                <a:cubicBezTo>
                  <a:pt x="1204" y="2245"/>
                  <a:pt x="1204" y="2245"/>
                  <a:pt x="1204" y="2257"/>
                </a:cubicBezTo>
                <a:cubicBezTo>
                  <a:pt x="1215" y="2257"/>
                  <a:pt x="1239" y="2280"/>
                  <a:pt x="1343" y="2280"/>
                </a:cubicBezTo>
                <a:cubicBezTo>
                  <a:pt x="1574" y="2280"/>
                  <a:pt x="1574" y="2280"/>
                  <a:pt x="1574" y="2280"/>
                </a:cubicBezTo>
                <a:cubicBezTo>
                  <a:pt x="1598" y="2280"/>
                  <a:pt x="1621" y="2291"/>
                  <a:pt x="1621" y="2326"/>
                </a:cubicBezTo>
                <a:cubicBezTo>
                  <a:pt x="1621" y="2349"/>
                  <a:pt x="1598" y="2372"/>
                  <a:pt x="1574" y="2372"/>
                </a:cubicBezTo>
                <a:cubicBezTo>
                  <a:pt x="1343" y="2372"/>
                  <a:pt x="1343" y="2372"/>
                  <a:pt x="1343" y="2372"/>
                </a:cubicBezTo>
                <a:cubicBezTo>
                  <a:pt x="1239" y="2372"/>
                  <a:pt x="1169" y="2349"/>
                  <a:pt x="1135" y="2314"/>
                </a:cubicBezTo>
                <a:cubicBezTo>
                  <a:pt x="1123" y="2291"/>
                  <a:pt x="1111" y="2268"/>
                  <a:pt x="1111" y="2257"/>
                </a:cubicBezTo>
                <a:cubicBezTo>
                  <a:pt x="1065" y="2303"/>
                  <a:pt x="984" y="2372"/>
                  <a:pt x="880" y="2372"/>
                </a:cubicBezTo>
                <a:cubicBezTo>
                  <a:pt x="845" y="2372"/>
                  <a:pt x="811" y="2361"/>
                  <a:pt x="787" y="2326"/>
                </a:cubicBezTo>
                <a:cubicBezTo>
                  <a:pt x="752" y="2291"/>
                  <a:pt x="764" y="2233"/>
                  <a:pt x="776" y="2176"/>
                </a:cubicBezTo>
                <a:cubicBezTo>
                  <a:pt x="776" y="2165"/>
                  <a:pt x="776" y="2142"/>
                  <a:pt x="776" y="2130"/>
                </a:cubicBezTo>
                <a:cubicBezTo>
                  <a:pt x="752" y="2142"/>
                  <a:pt x="729" y="2176"/>
                  <a:pt x="706" y="2211"/>
                </a:cubicBezTo>
                <a:cubicBezTo>
                  <a:pt x="648" y="2280"/>
                  <a:pt x="579" y="2361"/>
                  <a:pt x="463" y="2361"/>
                </a:cubicBezTo>
                <a:cubicBezTo>
                  <a:pt x="440" y="2361"/>
                  <a:pt x="417" y="2338"/>
                  <a:pt x="417" y="2314"/>
                </a:cubicBezTo>
                <a:cubicBezTo>
                  <a:pt x="417" y="2291"/>
                  <a:pt x="440" y="2268"/>
                  <a:pt x="463" y="2268"/>
                </a:cubicBezTo>
                <a:close/>
                <a:moveTo>
                  <a:pt x="2592" y="2592"/>
                </a:moveTo>
                <a:cubicBezTo>
                  <a:pt x="2592" y="2685"/>
                  <a:pt x="2592" y="2685"/>
                  <a:pt x="2592" y="2685"/>
                </a:cubicBezTo>
                <a:cubicBezTo>
                  <a:pt x="2592" y="2789"/>
                  <a:pt x="2511" y="2870"/>
                  <a:pt x="2407" y="2870"/>
                </a:cubicBezTo>
                <a:cubicBezTo>
                  <a:pt x="417" y="2870"/>
                  <a:pt x="417" y="2870"/>
                  <a:pt x="417" y="2870"/>
                </a:cubicBezTo>
                <a:cubicBezTo>
                  <a:pt x="452" y="2835"/>
                  <a:pt x="463" y="2789"/>
                  <a:pt x="463" y="2731"/>
                </a:cubicBezTo>
                <a:cubicBezTo>
                  <a:pt x="463" y="2592"/>
                  <a:pt x="463" y="2592"/>
                  <a:pt x="463" y="2592"/>
                </a:cubicBezTo>
                <a:lnTo>
                  <a:pt x="2592" y="2592"/>
                </a:lnTo>
                <a:close/>
                <a:moveTo>
                  <a:pt x="1852" y="1528"/>
                </a:moveTo>
                <a:cubicBezTo>
                  <a:pt x="463" y="1528"/>
                  <a:pt x="463" y="1528"/>
                  <a:pt x="463" y="1528"/>
                </a:cubicBezTo>
                <a:cubicBezTo>
                  <a:pt x="463" y="1436"/>
                  <a:pt x="463" y="1436"/>
                  <a:pt x="463" y="1436"/>
                </a:cubicBezTo>
                <a:cubicBezTo>
                  <a:pt x="1852" y="1436"/>
                  <a:pt x="1852" y="1436"/>
                  <a:pt x="1852" y="1436"/>
                </a:cubicBezTo>
                <a:lnTo>
                  <a:pt x="1852" y="1528"/>
                </a:lnTo>
                <a:close/>
                <a:moveTo>
                  <a:pt x="1852" y="1204"/>
                </a:moveTo>
                <a:cubicBezTo>
                  <a:pt x="463" y="1204"/>
                  <a:pt x="463" y="1204"/>
                  <a:pt x="463" y="1204"/>
                </a:cubicBezTo>
                <a:cubicBezTo>
                  <a:pt x="463" y="1111"/>
                  <a:pt x="463" y="1111"/>
                  <a:pt x="463" y="1111"/>
                </a:cubicBezTo>
                <a:cubicBezTo>
                  <a:pt x="1852" y="1111"/>
                  <a:pt x="1852" y="1111"/>
                  <a:pt x="1852" y="1111"/>
                </a:cubicBezTo>
                <a:lnTo>
                  <a:pt x="1852" y="1204"/>
                </a:lnTo>
                <a:close/>
                <a:moveTo>
                  <a:pt x="1852" y="880"/>
                </a:moveTo>
                <a:cubicBezTo>
                  <a:pt x="463" y="880"/>
                  <a:pt x="463" y="880"/>
                  <a:pt x="463" y="880"/>
                </a:cubicBezTo>
                <a:cubicBezTo>
                  <a:pt x="463" y="787"/>
                  <a:pt x="463" y="787"/>
                  <a:pt x="463" y="787"/>
                </a:cubicBezTo>
                <a:cubicBezTo>
                  <a:pt x="1852" y="787"/>
                  <a:pt x="1852" y="787"/>
                  <a:pt x="1852" y="787"/>
                </a:cubicBezTo>
                <a:lnTo>
                  <a:pt x="1852" y="880"/>
                </a:lnTo>
                <a:close/>
                <a:moveTo>
                  <a:pt x="1852" y="556"/>
                </a:moveTo>
                <a:cubicBezTo>
                  <a:pt x="463" y="556"/>
                  <a:pt x="463" y="556"/>
                  <a:pt x="463" y="556"/>
                </a:cubicBezTo>
                <a:cubicBezTo>
                  <a:pt x="463" y="463"/>
                  <a:pt x="463" y="463"/>
                  <a:pt x="463" y="463"/>
                </a:cubicBezTo>
                <a:cubicBezTo>
                  <a:pt x="1852" y="463"/>
                  <a:pt x="1852" y="463"/>
                  <a:pt x="1852" y="463"/>
                </a:cubicBezTo>
                <a:lnTo>
                  <a:pt x="1852" y="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gray">
          <a:xfrm>
            <a:off x="7786398" y="4742901"/>
            <a:ext cx="365760" cy="420402"/>
            <a:chOff x="6762823" y="4611000"/>
            <a:chExt cx="926933" cy="1065410"/>
          </a:xfrm>
        </p:grpSpPr>
        <p:sp>
          <p:nvSpPr>
            <p:cNvPr id="19" name="Freeform 322"/>
            <p:cNvSpPr>
              <a:spLocks/>
            </p:cNvSpPr>
            <p:nvPr/>
          </p:nvSpPr>
          <p:spPr bwMode="gray">
            <a:xfrm>
              <a:off x="7186445" y="5187910"/>
              <a:ext cx="503311" cy="488500"/>
            </a:xfrm>
            <a:custGeom>
              <a:avLst/>
              <a:gdLst/>
              <a:ahLst/>
              <a:cxnLst>
                <a:cxn ang="0">
                  <a:pos x="68" y="150"/>
                </a:cxn>
                <a:cxn ang="0">
                  <a:pos x="61" y="134"/>
                </a:cxn>
                <a:cxn ang="0">
                  <a:pos x="47" y="127"/>
                </a:cxn>
                <a:cxn ang="0">
                  <a:pos x="30" y="134"/>
                </a:cxn>
                <a:cxn ang="0">
                  <a:pos x="17" y="123"/>
                </a:cxn>
                <a:cxn ang="0">
                  <a:pos x="23" y="107"/>
                </a:cxn>
                <a:cxn ang="0">
                  <a:pos x="18" y="92"/>
                </a:cxn>
                <a:cxn ang="0">
                  <a:pos x="2" y="85"/>
                </a:cxn>
                <a:cxn ang="0">
                  <a:pos x="0" y="69"/>
                </a:cxn>
                <a:cxn ang="0">
                  <a:pos x="16" y="61"/>
                </a:cxn>
                <a:cxn ang="0">
                  <a:pos x="22" y="48"/>
                </a:cxn>
                <a:cxn ang="0">
                  <a:pos x="16" y="31"/>
                </a:cxn>
                <a:cxn ang="0">
                  <a:pos x="26" y="18"/>
                </a:cxn>
                <a:cxn ang="0">
                  <a:pos x="43" y="24"/>
                </a:cxn>
                <a:cxn ang="0">
                  <a:pos x="57" y="19"/>
                </a:cxn>
                <a:cxn ang="0">
                  <a:pos x="64" y="2"/>
                </a:cxn>
                <a:cxn ang="0">
                  <a:pos x="81" y="0"/>
                </a:cxn>
                <a:cxn ang="0">
                  <a:pos x="88" y="17"/>
                </a:cxn>
                <a:cxn ang="0">
                  <a:pos x="102" y="23"/>
                </a:cxn>
                <a:cxn ang="0">
                  <a:pos x="119" y="16"/>
                </a:cxn>
                <a:cxn ang="0">
                  <a:pos x="132" y="27"/>
                </a:cxn>
                <a:cxn ang="0">
                  <a:pos x="126" y="43"/>
                </a:cxn>
                <a:cxn ang="0">
                  <a:pos x="131" y="58"/>
                </a:cxn>
                <a:cxn ang="0">
                  <a:pos x="147" y="65"/>
                </a:cxn>
                <a:cxn ang="0">
                  <a:pos x="149" y="82"/>
                </a:cxn>
                <a:cxn ang="0">
                  <a:pos x="133" y="89"/>
                </a:cxn>
                <a:cxn ang="0">
                  <a:pos x="126" y="103"/>
                </a:cxn>
                <a:cxn ang="0">
                  <a:pos x="133" y="119"/>
                </a:cxn>
                <a:cxn ang="0">
                  <a:pos x="123" y="133"/>
                </a:cxn>
                <a:cxn ang="0">
                  <a:pos x="106" y="126"/>
                </a:cxn>
                <a:cxn ang="0">
                  <a:pos x="92" y="131"/>
                </a:cxn>
                <a:cxn ang="0">
                  <a:pos x="84" y="150"/>
                </a:cxn>
              </a:cxnLst>
              <a:rect l="0" t="0" r="r" b="b"/>
              <a:pathLst>
                <a:path w="149" h="150">
                  <a:moveTo>
                    <a:pt x="84" y="150"/>
                  </a:moveTo>
                  <a:cubicBezTo>
                    <a:pt x="79" y="150"/>
                    <a:pt x="73" y="150"/>
                    <a:pt x="68" y="150"/>
                  </a:cubicBezTo>
                  <a:cubicBezTo>
                    <a:pt x="67" y="150"/>
                    <a:pt x="66" y="149"/>
                    <a:pt x="66" y="148"/>
                  </a:cubicBezTo>
                  <a:cubicBezTo>
                    <a:pt x="64" y="143"/>
                    <a:pt x="62" y="139"/>
                    <a:pt x="61" y="134"/>
                  </a:cubicBezTo>
                  <a:cubicBezTo>
                    <a:pt x="60" y="133"/>
                    <a:pt x="60" y="132"/>
                    <a:pt x="59" y="132"/>
                  </a:cubicBezTo>
                  <a:cubicBezTo>
                    <a:pt x="55" y="130"/>
                    <a:pt x="51" y="129"/>
                    <a:pt x="47" y="127"/>
                  </a:cubicBezTo>
                  <a:cubicBezTo>
                    <a:pt x="46" y="127"/>
                    <a:pt x="45" y="127"/>
                    <a:pt x="44" y="127"/>
                  </a:cubicBezTo>
                  <a:cubicBezTo>
                    <a:pt x="40" y="129"/>
                    <a:pt x="35" y="132"/>
                    <a:pt x="30" y="134"/>
                  </a:cubicBezTo>
                  <a:cubicBezTo>
                    <a:pt x="29" y="134"/>
                    <a:pt x="28" y="135"/>
                    <a:pt x="28" y="134"/>
                  </a:cubicBezTo>
                  <a:cubicBezTo>
                    <a:pt x="24" y="130"/>
                    <a:pt x="20" y="127"/>
                    <a:pt x="17" y="123"/>
                  </a:cubicBezTo>
                  <a:cubicBezTo>
                    <a:pt x="17" y="123"/>
                    <a:pt x="16" y="122"/>
                    <a:pt x="17" y="121"/>
                  </a:cubicBezTo>
                  <a:cubicBezTo>
                    <a:pt x="19" y="116"/>
                    <a:pt x="21" y="111"/>
                    <a:pt x="23" y="107"/>
                  </a:cubicBezTo>
                  <a:cubicBezTo>
                    <a:pt x="24" y="106"/>
                    <a:pt x="23" y="105"/>
                    <a:pt x="23" y="104"/>
                  </a:cubicBezTo>
                  <a:cubicBezTo>
                    <a:pt x="22" y="100"/>
                    <a:pt x="20" y="96"/>
                    <a:pt x="18" y="92"/>
                  </a:cubicBezTo>
                  <a:cubicBezTo>
                    <a:pt x="18" y="91"/>
                    <a:pt x="17" y="91"/>
                    <a:pt x="16" y="90"/>
                  </a:cubicBezTo>
                  <a:cubicBezTo>
                    <a:pt x="11" y="89"/>
                    <a:pt x="6" y="87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79"/>
                    <a:pt x="0" y="74"/>
                    <a:pt x="0" y="69"/>
                  </a:cubicBezTo>
                  <a:cubicBezTo>
                    <a:pt x="0" y="67"/>
                    <a:pt x="0" y="67"/>
                    <a:pt x="1" y="67"/>
                  </a:cubicBezTo>
                  <a:cubicBezTo>
                    <a:pt x="6" y="65"/>
                    <a:pt x="11" y="63"/>
                    <a:pt x="16" y="61"/>
                  </a:cubicBezTo>
                  <a:cubicBezTo>
                    <a:pt x="17" y="61"/>
                    <a:pt x="17" y="60"/>
                    <a:pt x="18" y="59"/>
                  </a:cubicBezTo>
                  <a:cubicBezTo>
                    <a:pt x="19" y="55"/>
                    <a:pt x="21" y="52"/>
                    <a:pt x="22" y="48"/>
                  </a:cubicBezTo>
                  <a:cubicBezTo>
                    <a:pt x="23" y="47"/>
                    <a:pt x="23" y="46"/>
                    <a:pt x="22" y="44"/>
                  </a:cubicBezTo>
                  <a:cubicBezTo>
                    <a:pt x="20" y="40"/>
                    <a:pt x="18" y="35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9" y="25"/>
                    <a:pt x="23" y="21"/>
                    <a:pt x="26" y="18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34" y="20"/>
                    <a:pt x="38" y="22"/>
                    <a:pt x="43" y="24"/>
                  </a:cubicBezTo>
                  <a:cubicBezTo>
                    <a:pt x="44" y="24"/>
                    <a:pt x="45" y="24"/>
                    <a:pt x="46" y="24"/>
                  </a:cubicBezTo>
                  <a:cubicBezTo>
                    <a:pt x="49" y="22"/>
                    <a:pt x="53" y="21"/>
                    <a:pt x="57" y="19"/>
                  </a:cubicBezTo>
                  <a:cubicBezTo>
                    <a:pt x="58" y="19"/>
                    <a:pt x="59" y="18"/>
                    <a:pt x="59" y="17"/>
                  </a:cubicBezTo>
                  <a:cubicBezTo>
                    <a:pt x="61" y="12"/>
                    <a:pt x="63" y="7"/>
                    <a:pt x="64" y="2"/>
                  </a:cubicBezTo>
                  <a:cubicBezTo>
                    <a:pt x="65" y="1"/>
                    <a:pt x="65" y="1"/>
                    <a:pt x="66" y="1"/>
                  </a:cubicBezTo>
                  <a:cubicBezTo>
                    <a:pt x="71" y="1"/>
                    <a:pt x="76" y="1"/>
                    <a:pt x="81" y="0"/>
                  </a:cubicBezTo>
                  <a:cubicBezTo>
                    <a:pt x="82" y="0"/>
                    <a:pt x="83" y="1"/>
                    <a:pt x="83" y="2"/>
                  </a:cubicBezTo>
                  <a:cubicBezTo>
                    <a:pt x="85" y="7"/>
                    <a:pt x="87" y="12"/>
                    <a:pt x="88" y="17"/>
                  </a:cubicBezTo>
                  <a:cubicBezTo>
                    <a:pt x="89" y="18"/>
                    <a:pt x="89" y="18"/>
                    <a:pt x="90" y="19"/>
                  </a:cubicBezTo>
                  <a:cubicBezTo>
                    <a:pt x="94" y="20"/>
                    <a:pt x="98" y="22"/>
                    <a:pt x="102" y="23"/>
                  </a:cubicBezTo>
                  <a:cubicBezTo>
                    <a:pt x="103" y="23"/>
                    <a:pt x="104" y="24"/>
                    <a:pt x="105" y="23"/>
                  </a:cubicBezTo>
                  <a:cubicBezTo>
                    <a:pt x="109" y="21"/>
                    <a:pt x="114" y="19"/>
                    <a:pt x="119" y="16"/>
                  </a:cubicBezTo>
                  <a:cubicBezTo>
                    <a:pt x="120" y="16"/>
                    <a:pt x="120" y="16"/>
                    <a:pt x="121" y="17"/>
                  </a:cubicBezTo>
                  <a:cubicBezTo>
                    <a:pt x="125" y="20"/>
                    <a:pt x="128" y="23"/>
                    <a:pt x="132" y="27"/>
                  </a:cubicBezTo>
                  <a:cubicBezTo>
                    <a:pt x="133" y="28"/>
                    <a:pt x="133" y="28"/>
                    <a:pt x="132" y="29"/>
                  </a:cubicBezTo>
                  <a:cubicBezTo>
                    <a:pt x="130" y="34"/>
                    <a:pt x="128" y="39"/>
                    <a:pt x="126" y="43"/>
                  </a:cubicBezTo>
                  <a:cubicBezTo>
                    <a:pt x="125" y="44"/>
                    <a:pt x="125" y="45"/>
                    <a:pt x="126" y="46"/>
                  </a:cubicBezTo>
                  <a:cubicBezTo>
                    <a:pt x="128" y="50"/>
                    <a:pt x="129" y="54"/>
                    <a:pt x="131" y="58"/>
                  </a:cubicBezTo>
                  <a:cubicBezTo>
                    <a:pt x="131" y="59"/>
                    <a:pt x="132" y="60"/>
                    <a:pt x="133" y="60"/>
                  </a:cubicBezTo>
                  <a:cubicBezTo>
                    <a:pt x="138" y="62"/>
                    <a:pt x="142" y="63"/>
                    <a:pt x="147" y="65"/>
                  </a:cubicBezTo>
                  <a:cubicBezTo>
                    <a:pt x="148" y="65"/>
                    <a:pt x="149" y="66"/>
                    <a:pt x="149" y="67"/>
                  </a:cubicBezTo>
                  <a:cubicBezTo>
                    <a:pt x="149" y="72"/>
                    <a:pt x="149" y="77"/>
                    <a:pt x="149" y="82"/>
                  </a:cubicBezTo>
                  <a:cubicBezTo>
                    <a:pt x="149" y="83"/>
                    <a:pt x="149" y="83"/>
                    <a:pt x="148" y="84"/>
                  </a:cubicBezTo>
                  <a:cubicBezTo>
                    <a:pt x="143" y="85"/>
                    <a:pt x="138" y="87"/>
                    <a:pt x="133" y="89"/>
                  </a:cubicBezTo>
                  <a:cubicBezTo>
                    <a:pt x="132" y="89"/>
                    <a:pt x="131" y="90"/>
                    <a:pt x="131" y="91"/>
                  </a:cubicBezTo>
                  <a:cubicBezTo>
                    <a:pt x="130" y="95"/>
                    <a:pt x="128" y="99"/>
                    <a:pt x="126" y="103"/>
                  </a:cubicBezTo>
                  <a:cubicBezTo>
                    <a:pt x="126" y="104"/>
                    <a:pt x="126" y="105"/>
                    <a:pt x="126" y="105"/>
                  </a:cubicBezTo>
                  <a:cubicBezTo>
                    <a:pt x="129" y="110"/>
                    <a:pt x="131" y="115"/>
                    <a:pt x="133" y="119"/>
                  </a:cubicBezTo>
                  <a:cubicBezTo>
                    <a:pt x="134" y="120"/>
                    <a:pt x="134" y="121"/>
                    <a:pt x="133" y="122"/>
                  </a:cubicBezTo>
                  <a:cubicBezTo>
                    <a:pt x="130" y="125"/>
                    <a:pt x="126" y="129"/>
                    <a:pt x="123" y="133"/>
                  </a:cubicBezTo>
                  <a:cubicBezTo>
                    <a:pt x="122" y="133"/>
                    <a:pt x="121" y="133"/>
                    <a:pt x="120" y="133"/>
                  </a:cubicBezTo>
                  <a:cubicBezTo>
                    <a:pt x="116" y="131"/>
                    <a:pt x="111" y="129"/>
                    <a:pt x="106" y="126"/>
                  </a:cubicBezTo>
                  <a:cubicBezTo>
                    <a:pt x="105" y="126"/>
                    <a:pt x="104" y="126"/>
                    <a:pt x="103" y="127"/>
                  </a:cubicBezTo>
                  <a:cubicBezTo>
                    <a:pt x="99" y="128"/>
                    <a:pt x="95" y="130"/>
                    <a:pt x="92" y="131"/>
                  </a:cubicBezTo>
                  <a:cubicBezTo>
                    <a:pt x="91" y="132"/>
                    <a:pt x="90" y="132"/>
                    <a:pt x="90" y="133"/>
                  </a:cubicBezTo>
                  <a:cubicBezTo>
                    <a:pt x="88" y="139"/>
                    <a:pt x="86" y="144"/>
                    <a:pt x="84" y="15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22"/>
            <p:cNvSpPr>
              <a:spLocks/>
            </p:cNvSpPr>
            <p:nvPr/>
          </p:nvSpPr>
          <p:spPr bwMode="gray">
            <a:xfrm>
              <a:off x="6762823" y="4611000"/>
              <a:ext cx="688805" cy="668535"/>
            </a:xfrm>
            <a:custGeom>
              <a:avLst/>
              <a:gdLst/>
              <a:ahLst/>
              <a:cxnLst>
                <a:cxn ang="0">
                  <a:pos x="68" y="150"/>
                </a:cxn>
                <a:cxn ang="0">
                  <a:pos x="61" y="134"/>
                </a:cxn>
                <a:cxn ang="0">
                  <a:pos x="47" y="127"/>
                </a:cxn>
                <a:cxn ang="0">
                  <a:pos x="30" y="134"/>
                </a:cxn>
                <a:cxn ang="0">
                  <a:pos x="17" y="123"/>
                </a:cxn>
                <a:cxn ang="0">
                  <a:pos x="23" y="107"/>
                </a:cxn>
                <a:cxn ang="0">
                  <a:pos x="18" y="92"/>
                </a:cxn>
                <a:cxn ang="0">
                  <a:pos x="2" y="85"/>
                </a:cxn>
                <a:cxn ang="0">
                  <a:pos x="0" y="69"/>
                </a:cxn>
                <a:cxn ang="0">
                  <a:pos x="16" y="61"/>
                </a:cxn>
                <a:cxn ang="0">
                  <a:pos x="22" y="48"/>
                </a:cxn>
                <a:cxn ang="0">
                  <a:pos x="16" y="31"/>
                </a:cxn>
                <a:cxn ang="0">
                  <a:pos x="26" y="18"/>
                </a:cxn>
                <a:cxn ang="0">
                  <a:pos x="43" y="24"/>
                </a:cxn>
                <a:cxn ang="0">
                  <a:pos x="57" y="19"/>
                </a:cxn>
                <a:cxn ang="0">
                  <a:pos x="64" y="2"/>
                </a:cxn>
                <a:cxn ang="0">
                  <a:pos x="81" y="0"/>
                </a:cxn>
                <a:cxn ang="0">
                  <a:pos x="88" y="17"/>
                </a:cxn>
                <a:cxn ang="0">
                  <a:pos x="102" y="23"/>
                </a:cxn>
                <a:cxn ang="0">
                  <a:pos x="119" y="16"/>
                </a:cxn>
                <a:cxn ang="0">
                  <a:pos x="132" y="27"/>
                </a:cxn>
                <a:cxn ang="0">
                  <a:pos x="126" y="43"/>
                </a:cxn>
                <a:cxn ang="0">
                  <a:pos x="131" y="58"/>
                </a:cxn>
                <a:cxn ang="0">
                  <a:pos x="147" y="65"/>
                </a:cxn>
                <a:cxn ang="0">
                  <a:pos x="149" y="82"/>
                </a:cxn>
                <a:cxn ang="0">
                  <a:pos x="133" y="89"/>
                </a:cxn>
                <a:cxn ang="0">
                  <a:pos x="126" y="103"/>
                </a:cxn>
                <a:cxn ang="0">
                  <a:pos x="133" y="119"/>
                </a:cxn>
                <a:cxn ang="0">
                  <a:pos x="123" y="133"/>
                </a:cxn>
                <a:cxn ang="0">
                  <a:pos x="106" y="126"/>
                </a:cxn>
                <a:cxn ang="0">
                  <a:pos x="92" y="131"/>
                </a:cxn>
                <a:cxn ang="0">
                  <a:pos x="84" y="150"/>
                </a:cxn>
              </a:cxnLst>
              <a:rect l="0" t="0" r="r" b="b"/>
              <a:pathLst>
                <a:path w="149" h="150">
                  <a:moveTo>
                    <a:pt x="84" y="150"/>
                  </a:moveTo>
                  <a:cubicBezTo>
                    <a:pt x="79" y="150"/>
                    <a:pt x="73" y="150"/>
                    <a:pt x="68" y="150"/>
                  </a:cubicBezTo>
                  <a:cubicBezTo>
                    <a:pt x="67" y="150"/>
                    <a:pt x="66" y="149"/>
                    <a:pt x="66" y="148"/>
                  </a:cubicBezTo>
                  <a:cubicBezTo>
                    <a:pt x="64" y="143"/>
                    <a:pt x="62" y="139"/>
                    <a:pt x="61" y="134"/>
                  </a:cubicBezTo>
                  <a:cubicBezTo>
                    <a:pt x="60" y="133"/>
                    <a:pt x="60" y="132"/>
                    <a:pt x="59" y="132"/>
                  </a:cubicBezTo>
                  <a:cubicBezTo>
                    <a:pt x="55" y="130"/>
                    <a:pt x="51" y="129"/>
                    <a:pt x="47" y="127"/>
                  </a:cubicBezTo>
                  <a:cubicBezTo>
                    <a:pt x="46" y="127"/>
                    <a:pt x="45" y="127"/>
                    <a:pt x="44" y="127"/>
                  </a:cubicBezTo>
                  <a:cubicBezTo>
                    <a:pt x="40" y="129"/>
                    <a:pt x="35" y="132"/>
                    <a:pt x="30" y="134"/>
                  </a:cubicBezTo>
                  <a:cubicBezTo>
                    <a:pt x="29" y="134"/>
                    <a:pt x="28" y="135"/>
                    <a:pt x="28" y="134"/>
                  </a:cubicBezTo>
                  <a:cubicBezTo>
                    <a:pt x="24" y="130"/>
                    <a:pt x="20" y="127"/>
                    <a:pt x="17" y="123"/>
                  </a:cubicBezTo>
                  <a:cubicBezTo>
                    <a:pt x="17" y="123"/>
                    <a:pt x="16" y="122"/>
                    <a:pt x="17" y="121"/>
                  </a:cubicBezTo>
                  <a:cubicBezTo>
                    <a:pt x="19" y="116"/>
                    <a:pt x="21" y="111"/>
                    <a:pt x="23" y="107"/>
                  </a:cubicBezTo>
                  <a:cubicBezTo>
                    <a:pt x="24" y="106"/>
                    <a:pt x="23" y="105"/>
                    <a:pt x="23" y="104"/>
                  </a:cubicBezTo>
                  <a:cubicBezTo>
                    <a:pt x="22" y="100"/>
                    <a:pt x="20" y="96"/>
                    <a:pt x="18" y="92"/>
                  </a:cubicBezTo>
                  <a:cubicBezTo>
                    <a:pt x="18" y="91"/>
                    <a:pt x="17" y="91"/>
                    <a:pt x="16" y="90"/>
                  </a:cubicBezTo>
                  <a:cubicBezTo>
                    <a:pt x="11" y="89"/>
                    <a:pt x="6" y="87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79"/>
                    <a:pt x="0" y="74"/>
                    <a:pt x="0" y="69"/>
                  </a:cubicBezTo>
                  <a:cubicBezTo>
                    <a:pt x="0" y="67"/>
                    <a:pt x="0" y="67"/>
                    <a:pt x="1" y="67"/>
                  </a:cubicBezTo>
                  <a:cubicBezTo>
                    <a:pt x="6" y="65"/>
                    <a:pt x="11" y="63"/>
                    <a:pt x="16" y="61"/>
                  </a:cubicBezTo>
                  <a:cubicBezTo>
                    <a:pt x="17" y="61"/>
                    <a:pt x="17" y="60"/>
                    <a:pt x="18" y="59"/>
                  </a:cubicBezTo>
                  <a:cubicBezTo>
                    <a:pt x="19" y="55"/>
                    <a:pt x="21" y="52"/>
                    <a:pt x="22" y="48"/>
                  </a:cubicBezTo>
                  <a:cubicBezTo>
                    <a:pt x="23" y="47"/>
                    <a:pt x="23" y="46"/>
                    <a:pt x="22" y="44"/>
                  </a:cubicBezTo>
                  <a:cubicBezTo>
                    <a:pt x="20" y="40"/>
                    <a:pt x="18" y="35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9" y="25"/>
                    <a:pt x="23" y="21"/>
                    <a:pt x="26" y="18"/>
                  </a:cubicBezTo>
                  <a:cubicBezTo>
                    <a:pt x="27" y="17"/>
                    <a:pt x="28" y="17"/>
                    <a:pt x="29" y="17"/>
                  </a:cubicBezTo>
                  <a:cubicBezTo>
                    <a:pt x="34" y="20"/>
                    <a:pt x="38" y="22"/>
                    <a:pt x="43" y="24"/>
                  </a:cubicBezTo>
                  <a:cubicBezTo>
                    <a:pt x="44" y="24"/>
                    <a:pt x="45" y="24"/>
                    <a:pt x="46" y="24"/>
                  </a:cubicBezTo>
                  <a:cubicBezTo>
                    <a:pt x="49" y="22"/>
                    <a:pt x="53" y="21"/>
                    <a:pt x="57" y="19"/>
                  </a:cubicBezTo>
                  <a:cubicBezTo>
                    <a:pt x="58" y="19"/>
                    <a:pt x="59" y="18"/>
                    <a:pt x="59" y="17"/>
                  </a:cubicBezTo>
                  <a:cubicBezTo>
                    <a:pt x="61" y="12"/>
                    <a:pt x="63" y="7"/>
                    <a:pt x="64" y="2"/>
                  </a:cubicBezTo>
                  <a:cubicBezTo>
                    <a:pt x="65" y="1"/>
                    <a:pt x="65" y="1"/>
                    <a:pt x="66" y="1"/>
                  </a:cubicBezTo>
                  <a:cubicBezTo>
                    <a:pt x="71" y="1"/>
                    <a:pt x="76" y="1"/>
                    <a:pt x="81" y="0"/>
                  </a:cubicBezTo>
                  <a:cubicBezTo>
                    <a:pt x="82" y="0"/>
                    <a:pt x="83" y="1"/>
                    <a:pt x="83" y="2"/>
                  </a:cubicBezTo>
                  <a:cubicBezTo>
                    <a:pt x="85" y="7"/>
                    <a:pt x="87" y="12"/>
                    <a:pt x="88" y="17"/>
                  </a:cubicBezTo>
                  <a:cubicBezTo>
                    <a:pt x="89" y="18"/>
                    <a:pt x="89" y="18"/>
                    <a:pt x="90" y="19"/>
                  </a:cubicBezTo>
                  <a:cubicBezTo>
                    <a:pt x="94" y="20"/>
                    <a:pt x="98" y="22"/>
                    <a:pt x="102" y="23"/>
                  </a:cubicBezTo>
                  <a:cubicBezTo>
                    <a:pt x="103" y="23"/>
                    <a:pt x="104" y="24"/>
                    <a:pt x="105" y="23"/>
                  </a:cubicBezTo>
                  <a:cubicBezTo>
                    <a:pt x="109" y="21"/>
                    <a:pt x="114" y="19"/>
                    <a:pt x="119" y="16"/>
                  </a:cubicBezTo>
                  <a:cubicBezTo>
                    <a:pt x="120" y="16"/>
                    <a:pt x="120" y="16"/>
                    <a:pt x="121" y="17"/>
                  </a:cubicBezTo>
                  <a:cubicBezTo>
                    <a:pt x="125" y="20"/>
                    <a:pt x="128" y="23"/>
                    <a:pt x="132" y="27"/>
                  </a:cubicBezTo>
                  <a:cubicBezTo>
                    <a:pt x="133" y="28"/>
                    <a:pt x="133" y="28"/>
                    <a:pt x="132" y="29"/>
                  </a:cubicBezTo>
                  <a:cubicBezTo>
                    <a:pt x="130" y="34"/>
                    <a:pt x="128" y="39"/>
                    <a:pt x="126" y="43"/>
                  </a:cubicBezTo>
                  <a:cubicBezTo>
                    <a:pt x="125" y="44"/>
                    <a:pt x="125" y="45"/>
                    <a:pt x="126" y="46"/>
                  </a:cubicBezTo>
                  <a:cubicBezTo>
                    <a:pt x="128" y="50"/>
                    <a:pt x="129" y="54"/>
                    <a:pt x="131" y="58"/>
                  </a:cubicBezTo>
                  <a:cubicBezTo>
                    <a:pt x="131" y="59"/>
                    <a:pt x="132" y="60"/>
                    <a:pt x="133" y="60"/>
                  </a:cubicBezTo>
                  <a:cubicBezTo>
                    <a:pt x="138" y="62"/>
                    <a:pt x="142" y="63"/>
                    <a:pt x="147" y="65"/>
                  </a:cubicBezTo>
                  <a:cubicBezTo>
                    <a:pt x="148" y="65"/>
                    <a:pt x="149" y="66"/>
                    <a:pt x="149" y="67"/>
                  </a:cubicBezTo>
                  <a:cubicBezTo>
                    <a:pt x="149" y="72"/>
                    <a:pt x="149" y="77"/>
                    <a:pt x="149" y="82"/>
                  </a:cubicBezTo>
                  <a:cubicBezTo>
                    <a:pt x="149" y="83"/>
                    <a:pt x="149" y="83"/>
                    <a:pt x="148" y="84"/>
                  </a:cubicBezTo>
                  <a:cubicBezTo>
                    <a:pt x="143" y="85"/>
                    <a:pt x="138" y="87"/>
                    <a:pt x="133" y="89"/>
                  </a:cubicBezTo>
                  <a:cubicBezTo>
                    <a:pt x="132" y="89"/>
                    <a:pt x="131" y="90"/>
                    <a:pt x="131" y="91"/>
                  </a:cubicBezTo>
                  <a:cubicBezTo>
                    <a:pt x="130" y="95"/>
                    <a:pt x="128" y="99"/>
                    <a:pt x="126" y="103"/>
                  </a:cubicBezTo>
                  <a:cubicBezTo>
                    <a:pt x="126" y="104"/>
                    <a:pt x="126" y="105"/>
                    <a:pt x="126" y="105"/>
                  </a:cubicBezTo>
                  <a:cubicBezTo>
                    <a:pt x="129" y="110"/>
                    <a:pt x="131" y="115"/>
                    <a:pt x="133" y="119"/>
                  </a:cubicBezTo>
                  <a:cubicBezTo>
                    <a:pt x="134" y="120"/>
                    <a:pt x="134" y="121"/>
                    <a:pt x="133" y="122"/>
                  </a:cubicBezTo>
                  <a:cubicBezTo>
                    <a:pt x="130" y="125"/>
                    <a:pt x="126" y="129"/>
                    <a:pt x="123" y="133"/>
                  </a:cubicBezTo>
                  <a:cubicBezTo>
                    <a:pt x="122" y="133"/>
                    <a:pt x="121" y="133"/>
                    <a:pt x="120" y="133"/>
                  </a:cubicBezTo>
                  <a:cubicBezTo>
                    <a:pt x="116" y="131"/>
                    <a:pt x="111" y="129"/>
                    <a:pt x="106" y="126"/>
                  </a:cubicBezTo>
                  <a:cubicBezTo>
                    <a:pt x="105" y="126"/>
                    <a:pt x="104" y="126"/>
                    <a:pt x="103" y="127"/>
                  </a:cubicBezTo>
                  <a:cubicBezTo>
                    <a:pt x="99" y="128"/>
                    <a:pt x="95" y="130"/>
                    <a:pt x="92" y="131"/>
                  </a:cubicBezTo>
                  <a:cubicBezTo>
                    <a:pt x="91" y="132"/>
                    <a:pt x="90" y="132"/>
                    <a:pt x="90" y="133"/>
                  </a:cubicBezTo>
                  <a:cubicBezTo>
                    <a:pt x="88" y="139"/>
                    <a:pt x="86" y="144"/>
                    <a:pt x="84" y="15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" name="Group 20"/>
            <p:cNvGrpSpPr/>
            <p:nvPr/>
          </p:nvGrpSpPr>
          <p:grpSpPr bwMode="gray">
            <a:xfrm>
              <a:off x="6917588" y="4814102"/>
              <a:ext cx="379275" cy="262331"/>
              <a:chOff x="4281331" y="2923467"/>
              <a:chExt cx="608476" cy="420863"/>
            </a:xfrm>
          </p:grpSpPr>
          <p:sp>
            <p:nvSpPr>
              <p:cNvPr id="22" name="object 41"/>
              <p:cNvSpPr/>
              <p:nvPr/>
            </p:nvSpPr>
            <p:spPr bwMode="gray">
              <a:xfrm>
                <a:off x="4613898" y="3165147"/>
                <a:ext cx="232186" cy="179183"/>
              </a:xfrm>
              <a:custGeom>
                <a:avLst/>
                <a:gdLst/>
                <a:ahLst/>
                <a:cxnLst/>
                <a:rect l="l" t="t" r="r" b="b"/>
                <a:pathLst>
                  <a:path w="255405" h="203074">
                    <a:moveTo>
                      <a:pt x="187172" y="194792"/>
                    </a:moveTo>
                    <a:lnTo>
                      <a:pt x="197846" y="200663"/>
                    </a:lnTo>
                    <a:lnTo>
                      <a:pt x="209423" y="203074"/>
                    </a:lnTo>
                    <a:lnTo>
                      <a:pt x="221171" y="202139"/>
                    </a:lnTo>
                    <a:lnTo>
                      <a:pt x="232356" y="197971"/>
                    </a:lnTo>
                    <a:lnTo>
                      <a:pt x="242246" y="190680"/>
                    </a:lnTo>
                    <a:lnTo>
                      <a:pt x="252665" y="174859"/>
                    </a:lnTo>
                    <a:lnTo>
                      <a:pt x="255405" y="163037"/>
                    </a:lnTo>
                    <a:lnTo>
                      <a:pt x="254804" y="151158"/>
                    </a:lnTo>
                    <a:lnTo>
                      <a:pt x="250951" y="139971"/>
                    </a:lnTo>
                    <a:lnTo>
                      <a:pt x="243937" y="130223"/>
                    </a:lnTo>
                    <a:lnTo>
                      <a:pt x="239509" y="126301"/>
                    </a:lnTo>
                    <a:lnTo>
                      <a:pt x="62064" y="0"/>
                    </a:lnTo>
                    <a:lnTo>
                      <a:pt x="0" y="49022"/>
                    </a:lnTo>
                    <a:lnTo>
                      <a:pt x="187172" y="19479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>
                  <a:latin typeface="+mj-lt"/>
                </a:endParaRPr>
              </a:p>
            </p:txBody>
          </p:sp>
          <p:sp>
            <p:nvSpPr>
              <p:cNvPr id="23" name="object 42"/>
              <p:cNvSpPr/>
              <p:nvPr/>
            </p:nvSpPr>
            <p:spPr bwMode="gray">
              <a:xfrm>
                <a:off x="4281331" y="2923467"/>
                <a:ext cx="608476" cy="419218"/>
              </a:xfrm>
              <a:custGeom>
                <a:avLst/>
                <a:gdLst/>
                <a:ahLst/>
                <a:cxnLst/>
                <a:rect l="l" t="t" r="r" b="b"/>
                <a:pathLst>
                  <a:path w="669324" h="475114">
                    <a:moveTo>
                      <a:pt x="161565" y="166164"/>
                    </a:moveTo>
                    <a:lnTo>
                      <a:pt x="166112" y="167797"/>
                    </a:lnTo>
                    <a:lnTo>
                      <a:pt x="167233" y="168262"/>
                    </a:lnTo>
                    <a:lnTo>
                      <a:pt x="279780" y="255905"/>
                    </a:lnTo>
                    <a:lnTo>
                      <a:pt x="76111" y="398297"/>
                    </a:lnTo>
                    <a:lnTo>
                      <a:pt x="67619" y="407089"/>
                    </a:lnTo>
                    <a:lnTo>
                      <a:pt x="62247" y="417680"/>
                    </a:lnTo>
                    <a:lnTo>
                      <a:pt x="60081" y="429323"/>
                    </a:lnTo>
                    <a:lnTo>
                      <a:pt x="61206" y="441275"/>
                    </a:lnTo>
                    <a:lnTo>
                      <a:pt x="69113" y="457962"/>
                    </a:lnTo>
                    <a:lnTo>
                      <a:pt x="88707" y="472526"/>
                    </a:lnTo>
                    <a:lnTo>
                      <a:pt x="100266" y="475114"/>
                    </a:lnTo>
                    <a:lnTo>
                      <a:pt x="112024" y="474421"/>
                    </a:lnTo>
                    <a:lnTo>
                      <a:pt x="123251" y="470333"/>
                    </a:lnTo>
                    <a:lnTo>
                      <a:pt x="128523" y="466915"/>
                    </a:lnTo>
                    <a:lnTo>
                      <a:pt x="448335" y="214287"/>
                    </a:lnTo>
                    <a:lnTo>
                      <a:pt x="456550" y="207131"/>
                    </a:lnTo>
                    <a:lnTo>
                      <a:pt x="463621" y="202125"/>
                    </a:lnTo>
                    <a:lnTo>
                      <a:pt x="471562" y="198591"/>
                    </a:lnTo>
                    <a:lnTo>
                      <a:pt x="482386" y="195855"/>
                    </a:lnTo>
                    <a:lnTo>
                      <a:pt x="498108" y="193243"/>
                    </a:lnTo>
                    <a:lnTo>
                      <a:pt x="520458" y="190119"/>
                    </a:lnTo>
                    <a:lnTo>
                      <a:pt x="530226" y="189149"/>
                    </a:lnTo>
                    <a:lnTo>
                      <a:pt x="541074" y="188520"/>
                    </a:lnTo>
                    <a:lnTo>
                      <a:pt x="552791" y="187918"/>
                    </a:lnTo>
                    <a:lnTo>
                      <a:pt x="565165" y="187027"/>
                    </a:lnTo>
                    <a:lnTo>
                      <a:pt x="577985" y="185535"/>
                    </a:lnTo>
                    <a:lnTo>
                      <a:pt x="591041" y="183126"/>
                    </a:lnTo>
                    <a:lnTo>
                      <a:pt x="604120" y="179485"/>
                    </a:lnTo>
                    <a:lnTo>
                      <a:pt x="617013" y="174299"/>
                    </a:lnTo>
                    <a:lnTo>
                      <a:pt x="629506" y="167252"/>
                    </a:lnTo>
                    <a:lnTo>
                      <a:pt x="640118" y="159221"/>
                    </a:lnTo>
                    <a:lnTo>
                      <a:pt x="648029" y="151533"/>
                    </a:lnTo>
                    <a:lnTo>
                      <a:pt x="654909" y="142941"/>
                    </a:lnTo>
                    <a:lnTo>
                      <a:pt x="660618" y="133425"/>
                    </a:lnTo>
                    <a:lnTo>
                      <a:pt x="665017" y="122962"/>
                    </a:lnTo>
                    <a:lnTo>
                      <a:pt x="667966" y="111532"/>
                    </a:lnTo>
                    <a:lnTo>
                      <a:pt x="669324" y="99114"/>
                    </a:lnTo>
                    <a:lnTo>
                      <a:pt x="668951" y="85687"/>
                    </a:lnTo>
                    <a:lnTo>
                      <a:pt x="666709" y="71229"/>
                    </a:lnTo>
                    <a:lnTo>
                      <a:pt x="663701" y="59651"/>
                    </a:lnTo>
                    <a:lnTo>
                      <a:pt x="661835" y="52387"/>
                    </a:lnTo>
                    <a:lnTo>
                      <a:pt x="658647" y="45783"/>
                    </a:lnTo>
                    <a:lnTo>
                      <a:pt x="653491" y="37287"/>
                    </a:lnTo>
                    <a:lnTo>
                      <a:pt x="650290" y="41824"/>
                    </a:lnTo>
                    <a:lnTo>
                      <a:pt x="642859" y="53855"/>
                    </a:lnTo>
                    <a:lnTo>
                      <a:pt x="633498" y="69408"/>
                    </a:lnTo>
                    <a:lnTo>
                      <a:pt x="624506" y="84513"/>
                    </a:lnTo>
                    <a:lnTo>
                      <a:pt x="618182" y="95199"/>
                    </a:lnTo>
                    <a:lnTo>
                      <a:pt x="616572" y="97929"/>
                    </a:lnTo>
                    <a:lnTo>
                      <a:pt x="568667" y="100863"/>
                    </a:lnTo>
                    <a:lnTo>
                      <a:pt x="558060" y="75707"/>
                    </a:lnTo>
                    <a:lnTo>
                      <a:pt x="553685" y="65144"/>
                    </a:lnTo>
                    <a:lnTo>
                      <a:pt x="552894" y="62496"/>
                    </a:lnTo>
                    <a:lnTo>
                      <a:pt x="590600" y="0"/>
                    </a:lnTo>
                    <a:lnTo>
                      <a:pt x="571992" y="218"/>
                    </a:lnTo>
                    <a:lnTo>
                      <a:pt x="554455" y="3187"/>
                    </a:lnTo>
                    <a:lnTo>
                      <a:pt x="538058" y="8431"/>
                    </a:lnTo>
                    <a:lnTo>
                      <a:pt x="522871" y="15475"/>
                    </a:lnTo>
                    <a:lnTo>
                      <a:pt x="508961" y="23843"/>
                    </a:lnTo>
                    <a:lnTo>
                      <a:pt x="496399" y="33058"/>
                    </a:lnTo>
                    <a:lnTo>
                      <a:pt x="485251" y="42646"/>
                    </a:lnTo>
                    <a:lnTo>
                      <a:pt x="475589" y="52130"/>
                    </a:lnTo>
                    <a:lnTo>
                      <a:pt x="467479" y="61034"/>
                    </a:lnTo>
                    <a:lnTo>
                      <a:pt x="460991" y="68882"/>
                    </a:lnTo>
                    <a:lnTo>
                      <a:pt x="456194" y="75200"/>
                    </a:lnTo>
                    <a:lnTo>
                      <a:pt x="451929" y="81368"/>
                    </a:lnTo>
                    <a:lnTo>
                      <a:pt x="410400" y="164592"/>
                    </a:lnTo>
                    <a:lnTo>
                      <a:pt x="341744" y="212585"/>
                    </a:lnTo>
                    <a:lnTo>
                      <a:pt x="205701" y="115760"/>
                    </a:lnTo>
                    <a:lnTo>
                      <a:pt x="190936" y="103971"/>
                    </a:lnTo>
                    <a:lnTo>
                      <a:pt x="177784" y="93364"/>
                    </a:lnTo>
                    <a:lnTo>
                      <a:pt x="166303" y="83882"/>
                    </a:lnTo>
                    <a:lnTo>
                      <a:pt x="156551" y="75467"/>
                    </a:lnTo>
                    <a:lnTo>
                      <a:pt x="148585" y="68062"/>
                    </a:lnTo>
                    <a:lnTo>
                      <a:pt x="142463" y="61609"/>
                    </a:lnTo>
                    <a:lnTo>
                      <a:pt x="138244" y="56051"/>
                    </a:lnTo>
                    <a:lnTo>
                      <a:pt x="135744" y="47387"/>
                    </a:lnTo>
                    <a:lnTo>
                      <a:pt x="137579" y="44167"/>
                    </a:lnTo>
                    <a:lnTo>
                      <a:pt x="147706" y="39662"/>
                    </a:lnTo>
                    <a:lnTo>
                      <a:pt x="156115" y="38262"/>
                    </a:lnTo>
                    <a:lnTo>
                      <a:pt x="166831" y="37353"/>
                    </a:lnTo>
                    <a:lnTo>
                      <a:pt x="179912" y="36879"/>
                    </a:lnTo>
                    <a:lnTo>
                      <a:pt x="195416" y="36781"/>
                    </a:lnTo>
                    <a:lnTo>
                      <a:pt x="213401" y="37001"/>
                    </a:lnTo>
                    <a:lnTo>
                      <a:pt x="233923" y="37483"/>
                    </a:lnTo>
                    <a:lnTo>
                      <a:pt x="257043" y="38169"/>
                    </a:lnTo>
                    <a:lnTo>
                      <a:pt x="282816" y="39001"/>
                    </a:lnTo>
                    <a:lnTo>
                      <a:pt x="289509" y="31927"/>
                    </a:lnTo>
                    <a:lnTo>
                      <a:pt x="289788" y="20586"/>
                    </a:lnTo>
                    <a:lnTo>
                      <a:pt x="278387" y="15323"/>
                    </a:lnTo>
                    <a:lnTo>
                      <a:pt x="266522" y="10983"/>
                    </a:lnTo>
                    <a:lnTo>
                      <a:pt x="254273" y="7583"/>
                    </a:lnTo>
                    <a:lnTo>
                      <a:pt x="241716" y="5138"/>
                    </a:lnTo>
                    <a:lnTo>
                      <a:pt x="228929" y="3663"/>
                    </a:lnTo>
                    <a:lnTo>
                      <a:pt x="215988" y="3174"/>
                    </a:lnTo>
                    <a:lnTo>
                      <a:pt x="202973" y="3685"/>
                    </a:lnTo>
                    <a:lnTo>
                      <a:pt x="189960" y="5211"/>
                    </a:lnTo>
                    <a:lnTo>
                      <a:pt x="177027" y="7769"/>
                    </a:lnTo>
                    <a:lnTo>
                      <a:pt x="164252" y="11372"/>
                    </a:lnTo>
                    <a:lnTo>
                      <a:pt x="151711" y="16038"/>
                    </a:lnTo>
                    <a:lnTo>
                      <a:pt x="139483" y="21779"/>
                    </a:lnTo>
                    <a:lnTo>
                      <a:pt x="127644" y="28613"/>
                    </a:lnTo>
                    <a:lnTo>
                      <a:pt x="116273" y="36554"/>
                    </a:lnTo>
                    <a:lnTo>
                      <a:pt x="105447" y="45618"/>
                    </a:lnTo>
                    <a:lnTo>
                      <a:pt x="95244" y="55819"/>
                    </a:lnTo>
                    <a:lnTo>
                      <a:pt x="85740" y="67173"/>
                    </a:lnTo>
                    <a:lnTo>
                      <a:pt x="77014" y="79695"/>
                    </a:lnTo>
                    <a:lnTo>
                      <a:pt x="69143" y="93401"/>
                    </a:lnTo>
                    <a:lnTo>
                      <a:pt x="62204" y="108305"/>
                    </a:lnTo>
                    <a:lnTo>
                      <a:pt x="62585" y="111277"/>
                    </a:lnTo>
                    <a:lnTo>
                      <a:pt x="63093" y="113690"/>
                    </a:lnTo>
                    <a:lnTo>
                      <a:pt x="62706" y="123951"/>
                    </a:lnTo>
                    <a:lnTo>
                      <a:pt x="59741" y="136395"/>
                    </a:lnTo>
                    <a:lnTo>
                      <a:pt x="53694" y="148992"/>
                    </a:lnTo>
                    <a:lnTo>
                      <a:pt x="44060" y="159715"/>
                    </a:lnTo>
                    <a:lnTo>
                      <a:pt x="30670" y="166446"/>
                    </a:lnTo>
                    <a:lnTo>
                      <a:pt x="304" y="202057"/>
                    </a:lnTo>
                    <a:lnTo>
                      <a:pt x="6450" y="213762"/>
                    </a:lnTo>
                    <a:lnTo>
                      <a:pt x="12126" y="221878"/>
                    </a:lnTo>
                    <a:lnTo>
                      <a:pt x="18762" y="228123"/>
                    </a:lnTo>
                    <a:lnTo>
                      <a:pt x="28094" y="233823"/>
                    </a:lnTo>
                    <a:lnTo>
                      <a:pt x="41858" y="240303"/>
                    </a:lnTo>
                    <a:lnTo>
                      <a:pt x="59639" y="247967"/>
                    </a:lnTo>
                    <a:lnTo>
                      <a:pt x="60401" y="246672"/>
                    </a:lnTo>
                    <a:lnTo>
                      <a:pt x="86550" y="204355"/>
                    </a:lnTo>
                    <a:lnTo>
                      <a:pt x="92751" y="187180"/>
                    </a:lnTo>
                    <a:lnTo>
                      <a:pt x="101345" y="175137"/>
                    </a:lnTo>
                    <a:lnTo>
                      <a:pt x="111589" y="167433"/>
                    </a:lnTo>
                    <a:lnTo>
                      <a:pt x="122740" y="163271"/>
                    </a:lnTo>
                    <a:lnTo>
                      <a:pt x="134057" y="161858"/>
                    </a:lnTo>
                    <a:lnTo>
                      <a:pt x="144795" y="162399"/>
                    </a:lnTo>
                    <a:lnTo>
                      <a:pt x="154212" y="164099"/>
                    </a:lnTo>
                    <a:lnTo>
                      <a:pt x="161565" y="16616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446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4_Oracle_16x9_2016">
  <a:themeElements>
    <a:clrScheme name="Oracle">
      <a:dk1>
        <a:srgbClr val="5F5F5F"/>
      </a:dk1>
      <a:lt1>
        <a:srgbClr val="FFFFFF"/>
      </a:lt1>
      <a:dk2>
        <a:srgbClr val="7F7F7F"/>
      </a:dk2>
      <a:lt2>
        <a:srgbClr val="DCE3E4"/>
      </a:lt2>
      <a:accent1>
        <a:srgbClr val="F80000"/>
      </a:accent1>
      <a:accent2>
        <a:srgbClr val="8A133B"/>
      </a:accent2>
      <a:accent3>
        <a:srgbClr val="FF7700"/>
      </a:accent3>
      <a:accent4>
        <a:srgbClr val="46575E"/>
      </a:accent4>
      <a:accent5>
        <a:srgbClr val="8DA6B1"/>
      </a:accent5>
      <a:accent6>
        <a:srgbClr val="B0C3C8"/>
      </a:accent6>
      <a:hlink>
        <a:srgbClr val="8DA6B1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1555E"/>
        </a:solidFill>
        <a:ln w="19050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5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racle-16x9-2016-160322.potx" id="{B11D17A6-ACA2-4445-86DA-2A41F5EDE6E3}" vid="{34FFC17F-D0E0-4840-99BC-668C2BF321D9}"/>
    </a:ext>
  </a:extLst>
</a:theme>
</file>

<file path=ppt/theme/theme2.xml><?xml version="1.0" encoding="utf-8"?>
<a:theme xmlns:a="http://schemas.openxmlformats.org/drawingml/2006/main" name="Office Theme">
  <a:themeElements>
    <a:clrScheme name="Oracle">
      <a:dk1>
        <a:srgbClr val="5F5F5F"/>
      </a:dk1>
      <a:lt1>
        <a:srgbClr val="FFFFFF"/>
      </a:lt1>
      <a:dk2>
        <a:srgbClr val="7F7F7F"/>
      </a:dk2>
      <a:lt2>
        <a:srgbClr val="DCE3E4"/>
      </a:lt2>
      <a:accent1>
        <a:srgbClr val="FF0000"/>
      </a:accent1>
      <a:accent2>
        <a:srgbClr val="8A133B"/>
      </a:accent2>
      <a:accent3>
        <a:srgbClr val="FF7700"/>
      </a:accent3>
      <a:accent4>
        <a:srgbClr val="46575E"/>
      </a:accent4>
      <a:accent5>
        <a:srgbClr val="8DA6B1"/>
      </a:accent5>
      <a:accent6>
        <a:srgbClr val="B0C3C8"/>
      </a:accent6>
      <a:hlink>
        <a:srgbClr val="8DA6B1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acle">
      <a:dk1>
        <a:srgbClr val="5F5F5F"/>
      </a:dk1>
      <a:lt1>
        <a:srgbClr val="FFFFFF"/>
      </a:lt1>
      <a:dk2>
        <a:srgbClr val="7F7F7F"/>
      </a:dk2>
      <a:lt2>
        <a:srgbClr val="DCE3E4"/>
      </a:lt2>
      <a:accent1>
        <a:srgbClr val="FF0000"/>
      </a:accent1>
      <a:accent2>
        <a:srgbClr val="8A133B"/>
      </a:accent2>
      <a:accent3>
        <a:srgbClr val="FF7700"/>
      </a:accent3>
      <a:accent4>
        <a:srgbClr val="46575E"/>
      </a:accent4>
      <a:accent5>
        <a:srgbClr val="8DA6B1"/>
      </a:accent5>
      <a:accent6>
        <a:srgbClr val="B0C3C8"/>
      </a:accent6>
      <a:hlink>
        <a:srgbClr val="8DA6B1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58059</TotalTime>
  <Words>1935</Words>
  <Application>Microsoft Office PowerPoint</Application>
  <PresentationFormat>Custom</PresentationFormat>
  <Paragraphs>408</Paragraphs>
  <Slides>21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4_Oracle_16x9_2016</vt:lpstr>
      <vt:lpstr>Visio</vt:lpstr>
      <vt:lpstr>Move and Improve Oracle E-Business Suite to Oracle Cloud</vt:lpstr>
      <vt:lpstr>Oracle Provides Options in the Cloud</vt:lpstr>
      <vt:lpstr>PowerPoint Presentation</vt:lpstr>
      <vt:lpstr>Current Environment and Challenges &lt;Customer Name&gt; </vt:lpstr>
      <vt:lpstr>Typical EBS Environment and Challenges </vt:lpstr>
      <vt:lpstr>Running EBS on Oracle Cloud Reduces Both Hard &amp; Soft Costs</vt:lpstr>
      <vt:lpstr>Running EBS on Oracle Cloud Reduces Both Hard &amp; Soft Costs</vt:lpstr>
      <vt:lpstr>Running EBS on Oracle Cloud Reduces Both Hard &amp; Soft Costs</vt:lpstr>
      <vt:lpstr>PowerPoint Presentation</vt:lpstr>
      <vt:lpstr>Oracle Gives You the Choice to Deploy E-Business Suite Where and How You Want</vt:lpstr>
      <vt:lpstr>Oracle Provides Complete Automation to Move Your EBS from On-premises to Oracle Cloud Infrastructure</vt:lpstr>
      <vt:lpstr>PowerPoint Presentation</vt:lpstr>
      <vt:lpstr>Pre-Tested Reference Architectures Available Re-platform E-Business Suite onto Oracle Cloud IaaS/PaaS</vt:lpstr>
      <vt:lpstr>PowerPoint Presentation</vt:lpstr>
      <vt:lpstr>Oracle Ensures Your Success</vt:lpstr>
      <vt:lpstr>PowerPoint Presentation</vt:lpstr>
      <vt:lpstr>PowerPoint Presentation</vt:lpstr>
      <vt:lpstr>PowerPoint Presentation</vt:lpstr>
      <vt:lpstr>PowerPoint Presentation</vt:lpstr>
      <vt:lpstr>MOS Note: Getting Started with Oracle E-Business Suite on Oracle Cloud (Doc ID 2066260.1)</vt:lpstr>
      <vt:lpstr>More Customer Success Stories </vt:lpstr>
    </vt:vector>
  </TitlesOfParts>
  <Company>Oracle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the PowerPoint Template</dc:title>
  <dc:creator>jerobins</dc:creator>
  <cp:lastModifiedBy>Vikram Bhatia</cp:lastModifiedBy>
  <cp:revision>947</cp:revision>
  <cp:lastPrinted>2016-03-29T22:36:51Z</cp:lastPrinted>
  <dcterms:created xsi:type="dcterms:W3CDTF">2014-09-08T23:56:55Z</dcterms:created>
  <dcterms:modified xsi:type="dcterms:W3CDTF">2017-12-20T12:37:01Z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2343037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D5.0.2</vt:lpwstr>
  </property>
</Properties>
</file>